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3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59" r:id="rId25"/>
    <p:sldId id="361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62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63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68" r:id="rId105"/>
    <p:sldId id="369" r:id="rId106"/>
    <p:sldId id="370" r:id="rId107"/>
    <p:sldId id="367" r:id="rId108"/>
    <p:sldId id="354" r:id="rId109"/>
    <p:sldId id="355" r:id="rId110"/>
    <p:sldId id="356" r:id="rId111"/>
    <p:sldId id="357" r:id="rId112"/>
    <p:sldId id="365" r:id="rId113"/>
    <p:sldId id="358" r:id="rId114"/>
    <p:sldId id="366" r:id="rId115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6C0"/>
    <a:srgbClr val="FF9900"/>
    <a:srgbClr val="0000FF"/>
    <a:srgbClr val="FF0000"/>
    <a:srgbClr val="CC3300"/>
    <a:srgbClr val="FFFFFF"/>
    <a:srgbClr val="FFCCCC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78" autoAdjust="0"/>
    <p:restoredTop sz="86464" autoAdjust="0"/>
  </p:normalViewPr>
  <p:slideViewPr>
    <p:cSldViewPr>
      <p:cViewPr>
        <p:scale>
          <a:sx n="60" d="100"/>
          <a:sy n="60" d="100"/>
        </p:scale>
        <p:origin x="-1282" y="-62"/>
      </p:cViewPr>
      <p:guideLst>
        <p:guide orient="horz" pos="2016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1" descr="129">
            <a:hlinkClick r:id="rId2" action="ppaction://hlinksldjump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33"/>
          <p:cNvSpPr>
            <a:spLocks noChangeArrowheads="1"/>
          </p:cNvSpPr>
          <p:nvPr userDrawn="1"/>
        </p:nvSpPr>
        <p:spPr bwMode="auto">
          <a:xfrm>
            <a:off x="0" y="6477000"/>
            <a:ext cx="24929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t">
              <a:lnSpc>
                <a:spcPct val="140000"/>
              </a:lnSpc>
              <a:buClr>
                <a:schemeClr val="bg1"/>
              </a:buClr>
              <a:defRPr/>
            </a:pPr>
            <a:r>
              <a:rPr lang="zh-CN" altLang="en-US" sz="1000" b="1" dirty="0">
                <a:solidFill>
                  <a:schemeClr val="bg2"/>
                </a:solidFill>
                <a:latin typeface="宋体" pitchFamily="2" charset="-122"/>
              </a:rPr>
              <a:t>华南理工大学计算机学院 周霭如 </a:t>
            </a:r>
            <a:r>
              <a:rPr lang="en-US" altLang="zh-CN" sz="1000" b="1" dirty="0" smtClean="0">
                <a:solidFill>
                  <a:schemeClr val="bg2"/>
                </a:solidFill>
                <a:latin typeface="宋体" pitchFamily="2" charset="-122"/>
              </a:rPr>
              <a:t>20016</a:t>
            </a:r>
            <a:endParaRPr lang="en-US" altLang="zh-CN" sz="1000" b="1" dirty="0">
              <a:solidFill>
                <a:schemeClr val="bg2"/>
              </a:solidFill>
              <a:latin typeface="宋体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" Target="../slides/slide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ChangeArrowheads="1"/>
          </p:cNvSpPr>
          <p:nvPr userDrawn="1"/>
        </p:nvSpPr>
        <p:spPr bwMode="auto">
          <a:xfrm>
            <a:off x="0" y="6477000"/>
            <a:ext cx="24929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t">
              <a:lnSpc>
                <a:spcPct val="140000"/>
              </a:lnSpc>
              <a:buClr>
                <a:schemeClr val="bg1"/>
              </a:buClr>
              <a:defRPr/>
            </a:pPr>
            <a:r>
              <a:rPr lang="zh-CN" altLang="en-US" sz="1000" b="1" dirty="0">
                <a:solidFill>
                  <a:schemeClr val="bg2"/>
                </a:solidFill>
                <a:latin typeface="宋体" pitchFamily="2" charset="-122"/>
              </a:rPr>
              <a:t>华南理工大学计算机学院 周霭如 </a:t>
            </a:r>
            <a:r>
              <a:rPr lang="en-US" altLang="zh-CN" sz="1000" b="1" dirty="0" smtClean="0">
                <a:solidFill>
                  <a:schemeClr val="bg2"/>
                </a:solidFill>
                <a:latin typeface="宋体" pitchFamily="2" charset="-122"/>
              </a:rPr>
              <a:t>20016</a:t>
            </a:r>
            <a:endParaRPr lang="en-US" altLang="zh-CN" sz="1000" b="1" dirty="0">
              <a:solidFill>
                <a:schemeClr val="bg2"/>
              </a:solidFill>
              <a:latin typeface="宋体" pitchFamily="2" charset="-122"/>
            </a:endParaRPr>
          </a:p>
        </p:txBody>
      </p:sp>
      <p:pic>
        <p:nvPicPr>
          <p:cNvPr id="3076" name="Picture 8" descr="129">
            <a:hlinkClick r:id="rId6" action="ppaction://hlinksldjump"/>
          </p:cNvPr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6" r:id="rId3"/>
    <p:sldLayoutId id="214748366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800">
          <a:solidFill>
            <a:schemeClr val="bg1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5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0-&#39044;&#22791;&#30693;&#35782;.pp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hyperlink" Target="8-&#34394;&#20989;&#25968;&#19982;&#22810;&#24577;&#24615;(8.4).ppt" TargetMode="External"/><Relationship Id="rId18" Type="http://schemas.openxmlformats.org/officeDocument/2006/relationships/hyperlink" Target="8-&#34394;&#20989;&#25968;&#19982;&#22810;&#24577;&#24615;(&#23567;&#32467;).ppt" TargetMode="External"/><Relationship Id="rId3" Type="http://schemas.openxmlformats.org/officeDocument/2006/relationships/slideLayout" Target="../slideLayouts/slideLayout1.xml"/><Relationship Id="rId21" Type="http://schemas.openxmlformats.org/officeDocument/2006/relationships/hyperlink" Target="0-&#21069;&#35328;.pps" TargetMode="External"/><Relationship Id="rId7" Type="http://schemas.openxmlformats.org/officeDocument/2006/relationships/hyperlink" Target="8-&#34394;&#20989;&#25968;&#19982;&#22810;&#24577;&#24615;(8.2).ppt" TargetMode="External"/><Relationship Id="rId12" Type="http://schemas.openxmlformats.org/officeDocument/2006/relationships/oleObject" Target="../embeddings/oleObject3.bin"/><Relationship Id="rId17" Type="http://schemas.openxmlformats.org/officeDocument/2006/relationships/oleObject" Target="../embeddings/oleObject5.bin"/><Relationship Id="rId2" Type="http://schemas.openxmlformats.org/officeDocument/2006/relationships/vmlDrawing" Target="../drawings/vmlDrawing1.vml"/><Relationship Id="rId16" Type="http://schemas.openxmlformats.org/officeDocument/2006/relationships/slide" Target="slide82.xml"/><Relationship Id="rId20" Type="http://schemas.openxmlformats.org/officeDocument/2006/relationships/oleObject" Target="../embeddings/oleObject6.bin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1.bin"/><Relationship Id="rId11" Type="http://schemas.openxmlformats.org/officeDocument/2006/relationships/slide" Target="slide26.xml"/><Relationship Id="rId5" Type="http://schemas.openxmlformats.org/officeDocument/2006/relationships/slide" Target="slide3.xml"/><Relationship Id="rId15" Type="http://schemas.openxmlformats.org/officeDocument/2006/relationships/oleObject" Target="../embeddings/oleObject4.bin"/><Relationship Id="rId10" Type="http://schemas.openxmlformats.org/officeDocument/2006/relationships/hyperlink" Target="8-&#34394;&#20989;&#25968;&#19982;&#22810;&#24577;&#24615;(8.3).ppt" TargetMode="External"/><Relationship Id="rId19" Type="http://schemas.openxmlformats.org/officeDocument/2006/relationships/slide" Target="slide113.xml"/><Relationship Id="rId4" Type="http://schemas.openxmlformats.org/officeDocument/2006/relationships/image" Target="../media/image2.jpeg"/><Relationship Id="rId9" Type="http://schemas.openxmlformats.org/officeDocument/2006/relationships/oleObject" Target="../embeddings/oleObject2.bin"/><Relationship Id="rId14" Type="http://schemas.openxmlformats.org/officeDocument/2006/relationships/slide" Target="slide69.xml"/><Relationship Id="rId2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face2"/>
          <p:cNvPicPr>
            <a:picLocks noChangeAspect="1" noChangeArrowheads="1"/>
          </p:cNvPicPr>
          <p:nvPr/>
        </p:nvPicPr>
        <p:blipFill>
          <a:blip r:embed="rId2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4533" name="Text Box 5"/>
          <p:cNvSpPr txBox="1">
            <a:spLocks noChangeArrowheads="1"/>
          </p:cNvSpPr>
          <p:nvPr/>
        </p:nvSpPr>
        <p:spPr bwMode="auto">
          <a:xfrm>
            <a:off x="990600" y="2195513"/>
            <a:ext cx="7239000" cy="3140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lnSpc>
                <a:spcPct val="20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多态性（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Polymorphism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）是指一个名字，多种语义；或界面</a:t>
            </a:r>
          </a:p>
          <a:p>
            <a:pPr algn="l">
              <a:lnSpc>
                <a:spcPct val="20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相同，多种实现。</a:t>
            </a:r>
          </a:p>
          <a:p>
            <a:pPr algn="l">
              <a:lnSpc>
                <a:spcPct val="20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重载函数是多态性的一种简单形式。</a:t>
            </a:r>
          </a:p>
          <a:p>
            <a:pPr algn="l">
              <a:lnSpc>
                <a:spcPct val="20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虚函数允许函数调用与函数体的联系在运行时才进行，称为</a:t>
            </a:r>
          </a:p>
          <a:p>
            <a:pPr algn="l">
              <a:lnSpc>
                <a:spcPct val="20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动态联编。</a:t>
            </a:r>
          </a:p>
        </p:txBody>
      </p:sp>
      <p:sp>
        <p:nvSpPr>
          <p:cNvPr id="53453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1676400" y="533400"/>
            <a:ext cx="5942013" cy="838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9</a:t>
            </a:r>
            <a:r>
              <a:rPr lang="zh-CN" altLang="en-US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虚函数与多态性</a:t>
            </a:r>
          </a:p>
        </p:txBody>
      </p:sp>
      <p:pic>
        <p:nvPicPr>
          <p:cNvPr id="5125" name="Picture 12" descr="129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1788" y="5735638"/>
            <a:ext cx="1116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3" grpId="0" autoUpdateAnimBg="0"/>
      <p:bldP spid="53453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Text Box 2"/>
          <p:cNvSpPr txBox="1">
            <a:spLocks noChangeArrowheads="1"/>
          </p:cNvSpPr>
          <p:nvPr/>
        </p:nvSpPr>
        <p:spPr bwMode="auto">
          <a:xfrm>
            <a:off x="762000" y="1452563"/>
            <a:ext cx="6159500" cy="277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2000" b="1" i="1">
                <a:solidFill>
                  <a:srgbClr val="008000"/>
                </a:solidFill>
              </a:rPr>
              <a:t>例如：</a:t>
            </a:r>
            <a:r>
              <a:rPr lang="zh-CN" altLang="en-US" sz="1800" b="1"/>
              <a:t>	</a:t>
            </a:r>
          </a:p>
          <a:p>
            <a:pPr algn="l">
              <a:lnSpc>
                <a:spcPct val="160000"/>
              </a:lnSpc>
            </a:pPr>
            <a:r>
              <a:rPr lang="en-US" altLang="zh-CN" sz="1800" b="1"/>
              <a:t>A    * </a:t>
            </a:r>
            <a:r>
              <a:rPr lang="en-US" altLang="zh-CN" sz="1800" b="1">
                <a:solidFill>
                  <a:srgbClr val="0000FF"/>
                </a:solidFill>
              </a:rPr>
              <a:t>p</a:t>
            </a:r>
            <a:r>
              <a:rPr lang="en-US" altLang="zh-CN" sz="1800" b="1"/>
              <a:t>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指向类型 </a:t>
            </a:r>
            <a:r>
              <a:rPr lang="en-US" altLang="zh-CN" sz="1800" b="1" i="1">
                <a:solidFill>
                  <a:srgbClr val="008000"/>
                </a:solidFill>
              </a:rPr>
              <a:t>A </a:t>
            </a:r>
            <a:r>
              <a:rPr lang="zh-CN" altLang="en-US" sz="1800" b="1" i="1">
                <a:solidFill>
                  <a:srgbClr val="008000"/>
                </a:solidFill>
              </a:rPr>
              <a:t>的对象的指针</a:t>
            </a:r>
          </a:p>
          <a:p>
            <a:pPr algn="l">
              <a:lnSpc>
                <a:spcPct val="160000"/>
              </a:lnSpc>
            </a:pPr>
            <a:r>
              <a:rPr lang="en-US" altLang="zh-CN" sz="1800" b="1"/>
              <a:t>A    A_obj ;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类型 </a:t>
            </a:r>
            <a:r>
              <a:rPr lang="en-US" altLang="zh-CN" sz="1800" b="1" i="1">
                <a:solidFill>
                  <a:srgbClr val="008000"/>
                </a:solidFill>
              </a:rPr>
              <a:t>A </a:t>
            </a:r>
            <a:r>
              <a:rPr lang="zh-CN" altLang="en-US" sz="1800" b="1" i="1">
                <a:solidFill>
                  <a:srgbClr val="008000"/>
                </a:solidFill>
              </a:rPr>
              <a:t>的对象</a:t>
            </a:r>
            <a:endParaRPr lang="en-US" altLang="en-US" sz="1800" b="1" i="1">
              <a:solidFill>
                <a:srgbClr val="008000"/>
              </a:solidFill>
            </a:endParaRPr>
          </a:p>
          <a:p>
            <a:pPr algn="l">
              <a:lnSpc>
                <a:spcPct val="160000"/>
              </a:lnSpc>
            </a:pPr>
            <a:r>
              <a:rPr lang="en-US" altLang="zh-CN" sz="1800" b="1"/>
              <a:t>B    B_obj ;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类型 </a:t>
            </a:r>
            <a:r>
              <a:rPr lang="en-US" altLang="zh-CN" sz="1800" b="1" i="1">
                <a:solidFill>
                  <a:srgbClr val="008000"/>
                </a:solidFill>
              </a:rPr>
              <a:t>B </a:t>
            </a:r>
            <a:r>
              <a:rPr lang="zh-CN" altLang="en-US" sz="1800" b="1" i="1">
                <a:solidFill>
                  <a:srgbClr val="008000"/>
                </a:solidFill>
              </a:rPr>
              <a:t>的对象</a:t>
            </a:r>
          </a:p>
          <a:p>
            <a:pPr algn="l">
              <a:lnSpc>
                <a:spcPct val="16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p</a:t>
            </a:r>
            <a:r>
              <a:rPr lang="en-US" altLang="zh-CN" sz="1800" b="1"/>
              <a:t> = &amp; A_obj ;	</a:t>
            </a:r>
            <a:r>
              <a:rPr lang="en-US" altLang="zh-CN" sz="1800" b="1" i="1">
                <a:solidFill>
                  <a:srgbClr val="008000"/>
                </a:solidFill>
              </a:rPr>
              <a:t>// p </a:t>
            </a:r>
            <a:r>
              <a:rPr lang="zh-CN" altLang="en-US" sz="1800" b="1" i="1">
                <a:solidFill>
                  <a:srgbClr val="008000"/>
                </a:solidFill>
              </a:rPr>
              <a:t>指向类型 </a:t>
            </a:r>
            <a:r>
              <a:rPr lang="en-US" altLang="zh-CN" sz="1800" b="1" i="1">
                <a:solidFill>
                  <a:srgbClr val="008000"/>
                </a:solidFill>
              </a:rPr>
              <a:t>A  </a:t>
            </a:r>
            <a:r>
              <a:rPr lang="zh-CN" altLang="en-US" sz="1800" b="1" i="1">
                <a:solidFill>
                  <a:srgbClr val="008000"/>
                </a:solidFill>
              </a:rPr>
              <a:t>的对象</a:t>
            </a:r>
          </a:p>
          <a:p>
            <a:pPr algn="l">
              <a:lnSpc>
                <a:spcPct val="16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p</a:t>
            </a:r>
            <a:r>
              <a:rPr lang="en-US" altLang="zh-CN" sz="1800" b="1"/>
              <a:t> = &amp; B_obj ;	</a:t>
            </a:r>
            <a:r>
              <a:rPr lang="en-US" altLang="zh-CN" sz="1800" b="1" i="1">
                <a:solidFill>
                  <a:srgbClr val="008000"/>
                </a:solidFill>
              </a:rPr>
              <a:t>// p </a:t>
            </a:r>
            <a:r>
              <a:rPr lang="zh-CN" altLang="en-US" sz="1800" b="1" i="1">
                <a:solidFill>
                  <a:srgbClr val="008000"/>
                </a:solidFill>
              </a:rPr>
              <a:t>指向类型 </a:t>
            </a:r>
            <a:r>
              <a:rPr lang="en-US" altLang="zh-CN" sz="1800" b="1" i="1">
                <a:solidFill>
                  <a:srgbClr val="008000"/>
                </a:solidFill>
              </a:rPr>
              <a:t>B  </a:t>
            </a:r>
            <a:r>
              <a:rPr lang="zh-CN" altLang="en-US" sz="1800" b="1" i="1">
                <a:solidFill>
                  <a:srgbClr val="008000"/>
                </a:solidFill>
              </a:rPr>
              <a:t>的对象，它是 </a:t>
            </a:r>
            <a:r>
              <a:rPr lang="en-US" altLang="zh-CN" sz="1800" b="1" i="1">
                <a:solidFill>
                  <a:srgbClr val="008000"/>
                </a:solidFill>
              </a:rPr>
              <a:t>A </a:t>
            </a:r>
            <a:r>
              <a:rPr lang="zh-CN" altLang="en-US" sz="1800" b="1" i="1">
                <a:solidFill>
                  <a:srgbClr val="008000"/>
                </a:solidFill>
              </a:rPr>
              <a:t>的派生类</a:t>
            </a:r>
          </a:p>
        </p:txBody>
      </p:sp>
      <p:sp>
        <p:nvSpPr>
          <p:cNvPr id="541699" name="Text Box 3"/>
          <p:cNvSpPr txBox="1">
            <a:spLocks noChangeArrowheads="1"/>
          </p:cNvSpPr>
          <p:nvPr/>
        </p:nvSpPr>
        <p:spPr bwMode="auto">
          <a:xfrm>
            <a:off x="812800" y="4543425"/>
            <a:ext cx="741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利用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p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，可以通过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B_obj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访问所有从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A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类继承的元素 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，</a:t>
            </a:r>
          </a:p>
          <a:p>
            <a:pPr algn="l">
              <a:lnSpc>
                <a:spcPct val="18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 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但不能用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p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访问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B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类自定义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的元素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（除非用了显式类型转换）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324600" y="1435100"/>
            <a:ext cx="1979613" cy="1397000"/>
            <a:chOff x="4080" y="928"/>
            <a:chExt cx="1247" cy="880"/>
          </a:xfrm>
        </p:grpSpPr>
        <p:sp>
          <p:nvSpPr>
            <p:cNvPr id="541701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800" b="1"/>
                <a:t>class  A</a:t>
              </a:r>
            </a:p>
          </p:txBody>
        </p:sp>
        <p:sp>
          <p:nvSpPr>
            <p:cNvPr id="541702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800" b="1"/>
                <a:t>class  B : public  A</a:t>
              </a:r>
            </a:p>
          </p:txBody>
        </p:sp>
        <p:sp>
          <p:nvSpPr>
            <p:cNvPr id="12297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1704" name="Rectangle 8"/>
          <p:cNvSpPr>
            <a:spLocks noChangeArrowheads="1"/>
          </p:cNvSpPr>
          <p:nvPr/>
        </p:nvSpPr>
        <p:spPr bwMode="auto">
          <a:xfrm>
            <a:off x="623888" y="469900"/>
            <a:ext cx="460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9.2.1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基类指针引用派生类对象</a:t>
            </a:r>
          </a:p>
        </p:txBody>
      </p:sp>
      <p:sp>
        <p:nvSpPr>
          <p:cNvPr id="12294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-635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1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1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1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1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1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41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54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698" grpId="0" build="p" autoUpdateAnimBg="0"/>
      <p:bldP spid="541699" grpId="0" autoUpdateAnimBg="0"/>
      <p:bldP spid="541704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4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0364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100365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0370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0371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629767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PieceWorker</a:t>
                </a:r>
              </a:p>
            </p:txBody>
          </p:sp>
        </p:grpSp>
        <p:grpSp>
          <p:nvGrpSpPr>
            <p:cNvPr id="100366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0367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0368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0369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0355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372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PieceWorker.h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PieceWorker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PieceWorker(const long , const char *, double 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~PieceWorker()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 ( double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setQuantity ( int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double earnings()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void print()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double wagePerPiece;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int quantity;	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100356" name="Rectangle 13"/>
          <p:cNvSpPr>
            <a:spLocks noChangeArrowheads="1"/>
          </p:cNvSpPr>
          <p:nvPr/>
        </p:nvSpPr>
        <p:spPr bwMode="auto">
          <a:xfrm>
            <a:off x="4660900" y="3276600"/>
            <a:ext cx="196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置每件工件薪金</a:t>
            </a:r>
          </a:p>
        </p:txBody>
      </p:sp>
      <p:sp>
        <p:nvSpPr>
          <p:cNvPr id="100357" name="Rectangle 14"/>
          <p:cNvSpPr>
            <a:spLocks noChangeArrowheads="1"/>
          </p:cNvSpPr>
          <p:nvPr/>
        </p:nvSpPr>
        <p:spPr bwMode="auto">
          <a:xfrm>
            <a:off x="4660900" y="3632200"/>
            <a:ext cx="128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置工件数</a:t>
            </a:r>
          </a:p>
        </p:txBody>
      </p:sp>
      <p:sp>
        <p:nvSpPr>
          <p:cNvPr id="100358" name="Rectangle 15"/>
          <p:cNvSpPr>
            <a:spLocks noChangeArrowheads="1"/>
          </p:cNvSpPr>
          <p:nvPr/>
        </p:nvSpPr>
        <p:spPr bwMode="auto">
          <a:xfrm>
            <a:off x="4660900" y="5043488"/>
            <a:ext cx="1739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每件工件薪金</a:t>
            </a:r>
          </a:p>
        </p:txBody>
      </p:sp>
      <p:sp>
        <p:nvSpPr>
          <p:cNvPr id="100359" name="Rectangle 16"/>
          <p:cNvSpPr>
            <a:spLocks noChangeArrowheads="1"/>
          </p:cNvSpPr>
          <p:nvPr/>
        </p:nvSpPr>
        <p:spPr bwMode="auto">
          <a:xfrm>
            <a:off x="4660900" y="54244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工件数</a:t>
            </a:r>
          </a:p>
        </p:txBody>
      </p:sp>
      <p:sp>
        <p:nvSpPr>
          <p:cNvPr id="629777" name="Rectangle 17"/>
          <p:cNvSpPr>
            <a:spLocks noChangeArrowheads="1"/>
          </p:cNvSpPr>
          <p:nvPr/>
        </p:nvSpPr>
        <p:spPr bwMode="auto">
          <a:xfrm>
            <a:off x="4660900" y="4343400"/>
            <a:ext cx="173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输出计件薪金</a:t>
            </a:r>
          </a:p>
        </p:txBody>
      </p:sp>
      <p:sp>
        <p:nvSpPr>
          <p:cNvPr id="629778" name="Rectangle 18"/>
          <p:cNvSpPr>
            <a:spLocks noChangeArrowheads="1"/>
          </p:cNvSpPr>
          <p:nvPr/>
        </p:nvSpPr>
        <p:spPr bwMode="auto">
          <a:xfrm>
            <a:off x="4660900" y="3987800"/>
            <a:ext cx="173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计算计件薪金</a:t>
            </a:r>
          </a:p>
        </p:txBody>
      </p:sp>
      <p:sp>
        <p:nvSpPr>
          <p:cNvPr id="100362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100363" name="Rectangle 22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9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9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77" grpId="0" autoUpdateAnimBg="0"/>
      <p:bldP spid="629778" grpId="0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2342" y="288"/>
            <a:chExt cx="3274" cy="1000"/>
          </a:xfrm>
        </p:grpSpPr>
        <p:sp>
          <p:nvSpPr>
            <p:cNvPr id="101383" name="Rectangle 3"/>
            <p:cNvSpPr>
              <a:spLocks noChangeArrowheads="1"/>
            </p:cNvSpPr>
            <p:nvPr/>
          </p:nvSpPr>
          <p:spPr bwMode="auto">
            <a:xfrm>
              <a:off x="3521" y="288"/>
              <a:ext cx="908" cy="23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101384" name="Group 4"/>
            <p:cNvGrpSpPr>
              <a:grpSpLocks/>
            </p:cNvGrpSpPr>
            <p:nvPr/>
          </p:nvGrpSpPr>
          <p:grpSpPr bwMode="auto">
            <a:xfrm>
              <a:off x="2342" y="1057"/>
              <a:ext cx="3274" cy="231"/>
              <a:chOff x="852" y="2640"/>
              <a:chExt cx="4092" cy="288"/>
            </a:xfrm>
          </p:grpSpPr>
          <p:sp>
            <p:nvSpPr>
              <p:cNvPr id="101389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1390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1391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1385" name="Group 8"/>
            <p:cNvGrpSpPr>
              <a:grpSpLocks/>
            </p:cNvGrpSpPr>
            <p:nvPr/>
          </p:nvGrpSpPr>
          <p:grpSpPr bwMode="auto">
            <a:xfrm>
              <a:off x="2812" y="519"/>
              <a:ext cx="2305" cy="538"/>
              <a:chOff x="1440" y="1968"/>
              <a:chExt cx="2880" cy="672"/>
            </a:xfrm>
          </p:grpSpPr>
          <p:sp>
            <p:nvSpPr>
              <p:cNvPr id="101386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1387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1388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C0C0C0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1379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630796" name="Text Box 12"/>
          <p:cNvSpPr txBox="1">
            <a:spLocks noChangeArrowheads="1"/>
          </p:cNvSpPr>
          <p:nvPr/>
        </p:nvSpPr>
        <p:spPr bwMode="auto">
          <a:xfrm>
            <a:off x="1006475" y="228600"/>
            <a:ext cx="630872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600"/>
              <a:t>void test1()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{ cout &lt;&lt; setiosflags(ios::fixed|ios::showpoint) &lt;&lt; setprecision(2)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Manager m1 ( 10135, "Cheng ShaoHua", 1200 )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Manager m2 ( 10201, "Yan HaiFeng");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m2.setMonthlySalary ( 5300 )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HourlyWorker hw1 ( 30712, "Zhao XiaoMing", 5, 8*20 )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HourlyWorker hw2 ( 30649, "Gao DongSheng"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hw2.setWage ( 4.5 )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hw2.setHours ( 10*30 )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PieceWorker pw1 ( 20382, "Xiu LiWei", 0.5, 2850 )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PieceWorker pw2 ( 20496, "Huang DongLin"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pw2.setWage ( 0.75 )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   pw2.setQuantity ( 1850 ) 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>
                <a:solidFill>
                  <a:srgbClr val="008000"/>
                </a:solidFill>
              </a:rPr>
              <a:t>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使用抽象类指针，调用派生类版本的函数</a:t>
            </a:r>
          </a:p>
          <a:p>
            <a:pPr algn="l">
              <a:lnSpc>
                <a:spcPct val="120000"/>
              </a:lnSpc>
            </a:pPr>
            <a:r>
              <a:rPr lang="zh-CN" altLang="en-US" sz="1600"/>
              <a:t>   </a:t>
            </a:r>
            <a:r>
              <a:rPr lang="en-US" altLang="zh-CN" sz="1600" b="1"/>
              <a:t>Employee *basePtr; 	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basePtr=&amp;m1;  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basePtr=&amp;m2;  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basePtr=&amp;hw1;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basePtr=&amp;hw2;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basePtr=&amp;pw1;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 b="1"/>
              <a:t>   basePtr=&amp;pw2;   basePtr-&gt;print();</a:t>
            </a:r>
          </a:p>
          <a:p>
            <a:pPr algn="l">
              <a:lnSpc>
                <a:spcPct val="120000"/>
              </a:lnSpc>
            </a:pPr>
            <a:r>
              <a:rPr lang="en-US" altLang="zh-CN" sz="1600"/>
              <a:t>} </a:t>
            </a:r>
          </a:p>
        </p:txBody>
      </p:sp>
      <p:sp>
        <p:nvSpPr>
          <p:cNvPr id="630801" name="Oval 17"/>
          <p:cNvSpPr>
            <a:spLocks noChangeArrowheads="1"/>
          </p:cNvSpPr>
          <p:nvPr/>
        </p:nvSpPr>
        <p:spPr bwMode="auto">
          <a:xfrm>
            <a:off x="2627313" y="4508500"/>
            <a:ext cx="1728787" cy="2160588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0802" name="AutoShape 18"/>
          <p:cNvSpPr>
            <a:spLocks/>
          </p:cNvSpPr>
          <p:nvPr/>
        </p:nvSpPr>
        <p:spPr bwMode="auto">
          <a:xfrm>
            <a:off x="6477000" y="3581400"/>
            <a:ext cx="1766888" cy="1000125"/>
          </a:xfrm>
          <a:prstGeom prst="borderCallout2">
            <a:avLst>
              <a:gd name="adj1" fmla="val 11431"/>
              <a:gd name="adj2" fmla="val -4315"/>
              <a:gd name="adj3" fmla="val 11431"/>
              <a:gd name="adj4" fmla="val -30639"/>
              <a:gd name="adj5" fmla="val 150477"/>
              <a:gd name="adj6" fmla="val -11536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调用函数语句形式相同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3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3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96" grpId="0" autoUpdateAnimBg="0"/>
      <p:bldP spid="630801" grpId="0" animBg="1"/>
      <p:bldP spid="630802" grpId="0" animBg="1" autoUpdateAnimBg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Text Box 2"/>
          <p:cNvSpPr txBox="1">
            <a:spLocks noChangeArrowheads="1"/>
          </p:cNvSpPr>
          <p:nvPr/>
        </p:nvSpPr>
        <p:spPr bwMode="auto">
          <a:xfrm>
            <a:off x="1044575" y="2146300"/>
            <a:ext cx="71993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/>
              <a:t> </a:t>
            </a:r>
            <a:r>
              <a:rPr lang="zh-CN" altLang="en-US" sz="2000" b="1"/>
              <a:t>把不同类对象统一组织在一个数据结构中，可以定义抽象类指针数组或链表。</a:t>
            </a:r>
          </a:p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/>
              <a:t> 由于这种表中的具有不同类类型元素（它们都有共同的基类），所以称为“</a:t>
            </a:r>
            <a:r>
              <a:rPr lang="zh-CN" altLang="en-US" sz="2000" b="1">
                <a:solidFill>
                  <a:srgbClr val="0000FF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异质表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”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。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31811" name="Rectangle 3"/>
          <p:cNvSpPr>
            <a:spLocks noChangeArrowheads="1"/>
          </p:cNvSpPr>
          <p:nvPr/>
        </p:nvSpPr>
        <p:spPr bwMode="auto">
          <a:xfrm>
            <a:off x="609600" y="838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9.5.2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异质表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 autoUpdateAnimBg="0"/>
      <p:bldP spid="631811" grpId="0" autoUpdateAnimBg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Text Box 2"/>
          <p:cNvSpPr txBox="1">
            <a:spLocks noChangeArrowheads="1"/>
          </p:cNvSpPr>
          <p:nvPr/>
        </p:nvSpPr>
        <p:spPr bwMode="auto">
          <a:xfrm>
            <a:off x="755650" y="1052513"/>
            <a:ext cx="76962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1800" b="1"/>
              <a:t>void test2()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{ Employee * employ[6]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int i;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employ[0] = new Manager( 10135, "Cheng ShaoHua", 1200 )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employ[1] = new Manager( 10201, "Yan HaiFeng",5300 )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employ[2] = new HourlyWorker( 30712, "Zhao XiaoMing", 5, 8*20 )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employ[3] = new HourlyWorker( 30649, "Gao DongSheng", 4.5, 10*30 )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employ[4] = new PieceWorker( 20382, "Xiu LiWei", 0.5, 2850 )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employ[5] = new PieceWorker(20496, "Huang DongLin", 0.75, 1850)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cout &lt;&lt; setiosflags(ios::fixed|ios::showPoint) &lt;&lt; setprecision(2)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for( i = 0; i &lt; 5; i ++ )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   employ[i] -&gt; print()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for( i = 0; i &lt; 5; i ++ )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   cout &lt;&lt; employ[i]-&gt;getName() &lt;&lt; "  " &lt;&lt; employ[i] -&gt; earnings() &lt;&lt; endl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}</a:t>
            </a:r>
          </a:p>
        </p:txBody>
      </p:sp>
      <p:grpSp>
        <p:nvGrpSpPr>
          <p:cNvPr id="103427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3431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3436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3437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3438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3432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3433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434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435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3428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632848" name="Rectangle 16"/>
          <p:cNvSpPr>
            <a:spLocks noChangeArrowheads="1"/>
          </p:cNvSpPr>
          <p:nvPr/>
        </p:nvSpPr>
        <p:spPr bwMode="auto">
          <a:xfrm>
            <a:off x="304800" y="304800"/>
            <a:ext cx="386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9-9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用指针数组构造异质数组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32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 autoUpdateAnimBg="0"/>
      <p:bldP spid="63284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755650" y="1052513"/>
            <a:ext cx="739775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void test2()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{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Employee *</a:t>
            </a:r>
            <a:r>
              <a:rPr lang="en-US" altLang="zh-CN" sz="1800" b="1"/>
              <a:t> employ[6]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 b="1"/>
              <a:t>  </a:t>
            </a:r>
            <a:r>
              <a:rPr lang="en-US" altLang="zh-CN" sz="1800"/>
              <a:t>int i;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employ[0] = new Manager( 10135, "Cheng ShaoHua", 1200 )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employ[1] = new Manager( 10201, "Yan HaiFeng",5300 )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employ[2] = new HourlyWorker( 30712, "Zhao XiaoMing", 5, 8*20 )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employ[3] = new HourlyWorker( 30649, "Gao DongSheng", 4.5, 10*30 )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employ[4] = new PieceWorker( 20382, "Xiu LiWei", 0.5, 2850 )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employ[5] = new PieceWorker(20496, "Huang DongLin", 0.75, 1850)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cout &lt;&lt; setiosflags(ios::fixed|ios::showPoint) &lt;&lt; setprecision(2)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employ[i] -&gt; print()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cout &lt;&lt; employ[i]-&gt;getName() &lt;&lt; "  " &lt;&lt; employ[i] -&gt; earnings() &lt;&lt; endl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4455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4456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4461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4462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4463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4457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4458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459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460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4452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104453" name="Rectangle 14"/>
          <p:cNvSpPr>
            <a:spLocks noChangeArrowheads="1"/>
          </p:cNvSpPr>
          <p:nvPr/>
        </p:nvSpPr>
        <p:spPr bwMode="auto">
          <a:xfrm>
            <a:off x="304800" y="304800"/>
            <a:ext cx="386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9-9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用指针数组构造异质数组</a:t>
            </a:r>
          </a:p>
        </p:txBody>
      </p:sp>
      <p:sp>
        <p:nvSpPr>
          <p:cNvPr id="652303" name="AutoShape 15"/>
          <p:cNvSpPr>
            <a:spLocks/>
          </p:cNvSpPr>
          <p:nvPr/>
        </p:nvSpPr>
        <p:spPr bwMode="auto">
          <a:xfrm>
            <a:off x="2700338" y="2286000"/>
            <a:ext cx="2209800" cy="914400"/>
          </a:xfrm>
          <a:prstGeom prst="borderCallout2">
            <a:avLst>
              <a:gd name="adj1" fmla="val 12500"/>
              <a:gd name="adj2" fmla="val -3449"/>
              <a:gd name="adj3" fmla="val 12500"/>
              <a:gd name="adj4" fmla="val -12139"/>
              <a:gd name="adj5" fmla="val -52083"/>
              <a:gd name="adj6" fmla="val -3980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数组元素是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基类指针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3" grpId="0" animBg="1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755650" y="1052513"/>
            <a:ext cx="739775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void test2()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{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Employee *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employ[6]</a:t>
            </a:r>
            <a:r>
              <a:rPr lang="en-US" altLang="zh-CN" sz="1800" b="1"/>
              <a:t>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 b="1"/>
              <a:t>  </a:t>
            </a:r>
            <a:r>
              <a:rPr lang="en-US" altLang="zh-CN" sz="1800"/>
              <a:t>int i;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employ[0]</a:t>
            </a:r>
            <a:r>
              <a:rPr lang="en-US" altLang="zh-CN" sz="1800"/>
              <a:t> =</a:t>
            </a:r>
            <a:r>
              <a:rPr lang="en-US" altLang="zh-CN" sz="1800" b="1"/>
              <a:t> new </a:t>
            </a:r>
            <a:r>
              <a:rPr lang="en-US" altLang="zh-CN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Manager</a:t>
            </a:r>
            <a:r>
              <a:rPr lang="en-US" altLang="zh-CN" sz="1800"/>
              <a:t>( 10135, "Cheng ShaoHua", 1200 )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employ[1]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Manager</a:t>
            </a:r>
            <a:r>
              <a:rPr lang="en-US" altLang="zh-CN" sz="1800"/>
              <a:t>( 10201, "Yan HaiFeng",5300 )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employ[2]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HourlyWorker</a:t>
            </a:r>
            <a:r>
              <a:rPr lang="en-US" altLang="zh-CN" sz="1800"/>
              <a:t>( 30712, "Zhao XiaoMing", 5, 8*20 )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employ[3]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HourlyWorker</a:t>
            </a:r>
            <a:r>
              <a:rPr lang="en-US" altLang="zh-CN" sz="1800"/>
              <a:t>( 30649, "Gao DongSheng", 4.5, 10*30 )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employ[4]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PieceWorker</a:t>
            </a:r>
            <a:r>
              <a:rPr lang="en-US" altLang="zh-CN" sz="1800"/>
              <a:t>( 20382, "Xiu LiWei", 0.5, 2850 )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employ[5]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PieceWorker</a:t>
            </a:r>
            <a:r>
              <a:rPr lang="en-US" altLang="zh-CN" sz="1800"/>
              <a:t>(20496, "Huang DongLin", 0.75, 1850)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cout &lt;&lt; setiosflags(ios::fixed|ios::showPoint) &lt;&lt; setprecision(2)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employ[i] -&gt; print()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cout &lt;&lt; employ[i]-&gt;getName() &lt;&lt; "  " &lt;&lt; employ[i] -&gt; earnings() &lt;&lt; endl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105475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5479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5480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5485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5486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5487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5481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5482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483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484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5476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105477" name="Rectangle 14"/>
          <p:cNvSpPr>
            <a:spLocks noChangeArrowheads="1"/>
          </p:cNvSpPr>
          <p:nvPr/>
        </p:nvSpPr>
        <p:spPr bwMode="auto">
          <a:xfrm>
            <a:off x="304800" y="304800"/>
            <a:ext cx="386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9-9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用指针数组构造异质数组</a:t>
            </a:r>
          </a:p>
        </p:txBody>
      </p:sp>
      <p:sp>
        <p:nvSpPr>
          <p:cNvPr id="653327" name="AutoShape 15"/>
          <p:cNvSpPr>
            <a:spLocks/>
          </p:cNvSpPr>
          <p:nvPr/>
        </p:nvSpPr>
        <p:spPr bwMode="auto">
          <a:xfrm>
            <a:off x="6227763" y="4076700"/>
            <a:ext cx="2209800" cy="720725"/>
          </a:xfrm>
          <a:prstGeom prst="borderCallout2">
            <a:avLst>
              <a:gd name="adj1" fmla="val 15861"/>
              <a:gd name="adj2" fmla="val -3449"/>
              <a:gd name="adj3" fmla="val 15861"/>
              <a:gd name="adj4" fmla="val -24208"/>
              <a:gd name="adj5" fmla="val -124449"/>
              <a:gd name="adj6" fmla="val -9001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80000"/>
              </a:lnSpc>
              <a:spcBef>
                <a:spcPct val="80000"/>
              </a:spcBef>
            </a:pPr>
            <a:r>
              <a:rPr lang="zh-CN" altLang="en-US" sz="1800" b="1"/>
              <a:t>建立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不同派生类对象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27" grpId="0" animBg="1" autoUpdateAnimBg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Text Box 2"/>
          <p:cNvSpPr txBox="1">
            <a:spLocks noChangeArrowheads="1"/>
          </p:cNvSpPr>
          <p:nvPr/>
        </p:nvSpPr>
        <p:spPr bwMode="auto">
          <a:xfrm>
            <a:off x="755650" y="1052513"/>
            <a:ext cx="7553325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void test2()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{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Employee *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employ[6]</a:t>
            </a:r>
            <a:r>
              <a:rPr lang="en-US" altLang="zh-CN" sz="1800" b="1"/>
              <a:t>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 b="1"/>
              <a:t>  </a:t>
            </a:r>
            <a:r>
              <a:rPr lang="en-US" altLang="zh-CN" sz="1800"/>
              <a:t>int i;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employ[0]</a:t>
            </a:r>
            <a:r>
              <a:rPr lang="en-US" altLang="zh-CN" sz="1800"/>
              <a:t> =</a:t>
            </a:r>
            <a:r>
              <a:rPr lang="en-US" altLang="zh-CN" sz="1800" b="1"/>
              <a:t> new </a:t>
            </a:r>
            <a:r>
              <a:rPr lang="en-US" altLang="zh-CN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Manager</a:t>
            </a:r>
            <a:r>
              <a:rPr lang="en-US" altLang="zh-CN" sz="1800"/>
              <a:t>( 10135, "Cheng ShaoHua", 1200 )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employ[1]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Manager</a:t>
            </a:r>
            <a:r>
              <a:rPr lang="en-US" altLang="zh-CN" sz="1800"/>
              <a:t>( 10201, "Yan HaiFeng",5300 )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employ[2]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HourlyWorker</a:t>
            </a:r>
            <a:r>
              <a:rPr lang="en-US" altLang="zh-CN" sz="1800"/>
              <a:t>( 30712, "Zhao XiaoMing", 5, 8*20 )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employ[3]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HourlyWorker</a:t>
            </a:r>
            <a:r>
              <a:rPr lang="en-US" altLang="zh-CN" sz="1800"/>
              <a:t>( 30649, "Gao DongSheng", 4.5, 10*30 )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employ[4]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PieceWorker</a:t>
            </a:r>
            <a:r>
              <a:rPr lang="en-US" altLang="zh-CN" sz="1800"/>
              <a:t>( 20382, "Xiu LiWei", 0.5, 2850 )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employ[5]</a:t>
            </a:r>
            <a:r>
              <a:rPr lang="en-US" altLang="zh-CN" sz="1800"/>
              <a:t> = </a:t>
            </a:r>
            <a:r>
              <a:rPr lang="en-US" altLang="zh-CN" sz="1800" b="1"/>
              <a:t>new</a:t>
            </a:r>
            <a:r>
              <a:rPr lang="en-US" altLang="zh-CN" sz="1800"/>
              <a:t> </a:t>
            </a:r>
            <a:r>
              <a:rPr lang="en-US" altLang="zh-CN" sz="1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PieceWorker</a:t>
            </a:r>
            <a:r>
              <a:rPr lang="en-US" altLang="zh-CN" sz="1800"/>
              <a:t>(20496, "Huang DongLin", 0.75, 1850)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cout &lt;&lt; setiosflags(ios::fixed|ios::showPoint) &lt;&lt; setprecision(2)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employ[i] -&gt; print()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for( i = 0; i &lt; 5; i ++ )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     cout &lt;&lt;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employ[i]-&gt;getName()</a:t>
            </a:r>
            <a:r>
              <a:rPr lang="en-US" altLang="zh-CN" sz="1800"/>
              <a:t> &lt;&lt; "  " &lt;&lt;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employ[i] -&gt; earnings()</a:t>
            </a:r>
            <a:r>
              <a:rPr lang="en-US" altLang="zh-CN" sz="1800"/>
              <a:t> &lt;&lt; endl ;</a:t>
            </a:r>
          </a:p>
          <a:p>
            <a:pPr algn="l">
              <a:lnSpc>
                <a:spcPct val="125000"/>
              </a:lnSpc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106499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6503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6504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6509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6510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6511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6505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6506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507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508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6500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106501" name="Rectangle 14"/>
          <p:cNvSpPr>
            <a:spLocks noChangeArrowheads="1"/>
          </p:cNvSpPr>
          <p:nvPr/>
        </p:nvSpPr>
        <p:spPr bwMode="auto">
          <a:xfrm>
            <a:off x="304800" y="304800"/>
            <a:ext cx="386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9-9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用指针数组构造异质数组</a:t>
            </a:r>
          </a:p>
        </p:txBody>
      </p:sp>
      <p:sp>
        <p:nvSpPr>
          <p:cNvPr id="654351" name="AutoShape 15"/>
          <p:cNvSpPr>
            <a:spLocks/>
          </p:cNvSpPr>
          <p:nvPr/>
        </p:nvSpPr>
        <p:spPr bwMode="auto">
          <a:xfrm>
            <a:off x="5940425" y="3500438"/>
            <a:ext cx="2808288" cy="792162"/>
          </a:xfrm>
          <a:prstGeom prst="borderCallout2">
            <a:avLst>
              <a:gd name="adj1" fmla="val 14431"/>
              <a:gd name="adj2" fmla="val -2713"/>
              <a:gd name="adj3" fmla="val 14431"/>
              <a:gd name="adj4" fmla="val -20579"/>
              <a:gd name="adj5" fmla="val 219037"/>
              <a:gd name="adj6" fmla="val -7716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80000"/>
              </a:lnSpc>
              <a:spcBef>
                <a:spcPct val="80000"/>
              </a:spcBef>
            </a:pPr>
            <a:r>
              <a:rPr lang="zh-CN" altLang="en-US" sz="1800" b="1"/>
              <a:t>利用多态性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访问不同派生类成员函数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51" grpId="0" animBg="1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Text Box 2"/>
          <p:cNvSpPr txBox="1">
            <a:spLocks noChangeArrowheads="1"/>
          </p:cNvSpPr>
          <p:nvPr/>
        </p:nvSpPr>
        <p:spPr bwMode="auto">
          <a:xfrm>
            <a:off x="679450" y="1371600"/>
            <a:ext cx="47561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~Employee();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double earnings() const=0;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void print()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 *next ;</a:t>
            </a:r>
            <a:endParaRPr lang="en-US" altLang="zh-CN" sz="1800" i="1"/>
          </a:p>
          <a:p>
            <a:pPr algn="l">
              <a:lnSpc>
                <a:spcPct val="120000"/>
              </a:lnSpc>
            </a:pPr>
            <a:r>
              <a:rPr lang="en-US" altLang="zh-CN" sz="1800"/>
              <a:t>  protected: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long number;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char * name;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107523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7526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7527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7532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7533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7534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7528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7529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530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531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07524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650254" name="Rectangle 14"/>
          <p:cNvSpPr>
            <a:spLocks noChangeArrowheads="1"/>
          </p:cNvSpPr>
          <p:nvPr/>
        </p:nvSpPr>
        <p:spPr bwMode="auto">
          <a:xfrm>
            <a:off x="304800" y="3048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9-10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动态异质链表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5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autoUpdateAnimBg="0"/>
      <p:bldP spid="650254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Text Box 2"/>
          <p:cNvSpPr txBox="1">
            <a:spLocks noChangeArrowheads="1"/>
          </p:cNvSpPr>
          <p:nvPr/>
        </p:nvSpPr>
        <p:spPr bwMode="auto">
          <a:xfrm>
            <a:off x="679450" y="1371600"/>
            <a:ext cx="47561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virtual ~Employee();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virtual double earnings() const=0;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virtual void print() const;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Employee *next ;</a:t>
            </a:r>
            <a:r>
              <a:rPr lang="en-US" altLang="zh-CN" sz="1800"/>
              <a:t>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protected: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long number;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       char * name;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1800"/>
              <a:t>};</a:t>
            </a:r>
          </a:p>
        </p:txBody>
      </p:sp>
      <p:grpSp>
        <p:nvGrpSpPr>
          <p:cNvPr id="108547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108551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>
                  <a:solidFill>
                    <a:schemeClr val="accent2"/>
                  </a:solidFill>
                </a:rPr>
                <a:t>Employee</a:t>
              </a:r>
            </a:p>
          </p:txBody>
        </p:sp>
        <p:grpSp>
          <p:nvGrpSpPr>
            <p:cNvPr id="108552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108557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108558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108559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108553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108554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555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556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33869" name="Rectangle 13"/>
          <p:cNvSpPr>
            <a:spLocks noChangeArrowheads="1"/>
          </p:cNvSpPr>
          <p:nvPr/>
        </p:nvSpPr>
        <p:spPr bwMode="auto">
          <a:xfrm>
            <a:off x="3810000" y="4433888"/>
            <a:ext cx="219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latin typeface="宋体" pitchFamily="2" charset="-122"/>
              </a:rPr>
              <a:t>增加一个指针成员</a:t>
            </a:r>
          </a:p>
        </p:txBody>
      </p:sp>
      <p:sp>
        <p:nvSpPr>
          <p:cNvPr id="108549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  <p:sp>
        <p:nvSpPr>
          <p:cNvPr id="108550" name="Rectangle 17"/>
          <p:cNvSpPr>
            <a:spLocks noChangeArrowheads="1"/>
          </p:cNvSpPr>
          <p:nvPr/>
        </p:nvSpPr>
        <p:spPr bwMode="auto">
          <a:xfrm>
            <a:off x="304800" y="304800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9-10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动态异质链表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33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9" grpId="0" autoUpdateAnimBg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Text Box 2"/>
          <p:cNvSpPr txBox="1">
            <a:spLocks noChangeArrowheads="1"/>
          </p:cNvSpPr>
          <p:nvPr/>
        </p:nvSpPr>
        <p:spPr bwMode="auto">
          <a:xfrm>
            <a:off x="819150" y="457200"/>
            <a:ext cx="74104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1600"/>
              <a:t>void AddFront( Employee * &amp;h, Employee * &amp;t )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在表头插入结点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t-&gt;next = h ;  h = t ;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 void test3()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测试函数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Employee * empHead = NULL , * ptr;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ptr = new Manager( 10135, "Cheng ShaoHua", 1200 );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建立第一个结点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HourlyWorker( 30712, "Zhao XiaoMing", 5, 8*20 );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建立第二个结点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);  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PieceWorker ( 20382, "Xiu LiWei", 0.5, 2850 );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建立第三个结点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  { ptr -&gt; print() ;    ptr = ptr -&gt; next ; } 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遍历链表，输出全部信息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遍历链表，输出姓名和工资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 </a:t>
            </a:r>
            <a:r>
              <a:rPr lang="en-US" altLang="zh-CN" sz="1600"/>
              <a:t>{ cout &lt;&lt; ptr -&gt; getName() &lt;&lt; "  " &lt;&lt; ptr -&gt; earnings() &lt;&lt; endl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   ptr = ptr -&gt; next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}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  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"Wang xiao hua" ) ;   A_p -&gt; show_name()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42723" name="Rectangle 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2725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2726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3320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317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4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2" grpId="0" autoUpdateAnimBg="0"/>
      <p:bldP spid="542723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819150" y="457200"/>
            <a:ext cx="7410450" cy="6259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1600"/>
              <a:t>void AddFront( Employee * &amp;h, Employee * &amp;t )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在表头插入结点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t-&gt;next = h ;  h = t ;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 void test3()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测试函数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Employee * empHead = NULL , * ptr;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ptr = new Manager( 10135, "Cheng ShaoHua", 1200 );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建立第一个结点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HourlyWorker( 30712, "Zhao XiaoMing", 5, 8*20 );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建立第二个结点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);  		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PieceWorker ( 20382, "Xiu LiWei", 0.5, 2850 );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建立第三个结点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  { ptr -&gt; print() ;    ptr = ptr -&gt; next ; } 	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遍历链表，输出全部信息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	 </a:t>
            </a:r>
            <a:r>
              <a:rPr lang="en-US" altLang="zh-CN" sz="1600" i="1">
                <a:solidFill>
                  <a:srgbClr val="008000"/>
                </a:solidFill>
              </a:rPr>
              <a:t>// </a:t>
            </a:r>
            <a:r>
              <a:rPr lang="zh-CN" altLang="en-US" sz="1600" i="1">
                <a:solidFill>
                  <a:srgbClr val="008000"/>
                </a:solidFill>
              </a:rPr>
              <a:t>遍历链表，输出姓名和工资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 </a:t>
            </a:r>
            <a:r>
              <a:rPr lang="en-US" altLang="zh-CN" sz="1600"/>
              <a:t>{ cout &lt;&lt; ptr -&gt; getName() &lt;&lt; "  " &lt;&lt; ptr -&gt; earnings() &lt;&lt; endl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   ptr = ptr -&gt; next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}</a:t>
            </a:r>
          </a:p>
        </p:txBody>
      </p:sp>
      <p:sp useBgFill="1">
        <p:nvSpPr>
          <p:cNvPr id="635907" name="Rectangle 3"/>
          <p:cNvSpPr>
            <a:spLocks noChangeArrowheads="1"/>
          </p:cNvSpPr>
          <p:nvPr/>
        </p:nvSpPr>
        <p:spPr bwMode="auto">
          <a:xfrm>
            <a:off x="990600" y="1905000"/>
            <a:ext cx="5248553" cy="31393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>
                <a:solidFill>
                  <a:srgbClr val="0000FF"/>
                </a:solidFill>
              </a:rPr>
              <a:t>ptr = new</a:t>
            </a:r>
            <a:r>
              <a:rPr lang="en-US" altLang="zh-CN" sz="1800"/>
              <a:t> </a:t>
            </a:r>
            <a:r>
              <a:rPr lang="en-US" altLang="zh-CN" sz="1800">
                <a:solidFill>
                  <a:schemeClr val="accent2"/>
                </a:solidFill>
              </a:rPr>
              <a:t>Manager</a:t>
            </a:r>
            <a:r>
              <a:rPr lang="en-US" altLang="zh-CN" sz="1800">
                <a:solidFill>
                  <a:srgbClr val="0000FF"/>
                </a:solidFill>
              </a:rPr>
              <a:t>( 10135, "Cheng ShaoHua", 1200 );</a:t>
            </a:r>
          </a:p>
        </p:txBody>
      </p:sp>
      <p:sp useBgFill="1">
        <p:nvSpPr>
          <p:cNvPr id="635908" name="Rectangle 4"/>
          <p:cNvSpPr>
            <a:spLocks noChangeArrowheads="1"/>
          </p:cNvSpPr>
          <p:nvPr/>
        </p:nvSpPr>
        <p:spPr bwMode="auto">
          <a:xfrm>
            <a:off x="990600" y="2590800"/>
            <a:ext cx="5973879" cy="31393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>
                <a:solidFill>
                  <a:srgbClr val="0000FF"/>
                </a:solidFill>
              </a:rPr>
              <a:t>ptr = new</a:t>
            </a:r>
            <a:r>
              <a:rPr lang="en-US" altLang="zh-CN" sz="1800"/>
              <a:t> </a:t>
            </a:r>
            <a:r>
              <a:rPr lang="en-US" altLang="zh-CN" sz="1800">
                <a:solidFill>
                  <a:schemeClr val="accent2"/>
                </a:solidFill>
              </a:rPr>
              <a:t>HourlyWorker</a:t>
            </a:r>
            <a:r>
              <a:rPr lang="en-US" altLang="zh-CN" sz="1800">
                <a:solidFill>
                  <a:srgbClr val="0000FF"/>
                </a:solidFill>
              </a:rPr>
              <a:t>( 30712, "Zhao XiaoMing", 5, 8*20 );</a:t>
            </a:r>
          </a:p>
        </p:txBody>
      </p:sp>
      <p:sp useBgFill="1">
        <p:nvSpPr>
          <p:cNvPr id="635909" name="Rectangle 5"/>
          <p:cNvSpPr>
            <a:spLocks noChangeArrowheads="1"/>
          </p:cNvSpPr>
          <p:nvPr/>
        </p:nvSpPr>
        <p:spPr bwMode="auto">
          <a:xfrm>
            <a:off x="990600" y="3276600"/>
            <a:ext cx="5545044" cy="31393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>
                <a:solidFill>
                  <a:srgbClr val="0000FF"/>
                </a:solidFill>
              </a:rPr>
              <a:t>ptr = new</a:t>
            </a:r>
            <a:r>
              <a:rPr lang="en-US" altLang="zh-CN" sz="1800"/>
              <a:t> </a:t>
            </a:r>
            <a:r>
              <a:rPr lang="en-US" altLang="zh-CN" sz="1800">
                <a:solidFill>
                  <a:schemeClr val="accent2"/>
                </a:solidFill>
              </a:rPr>
              <a:t>PieceWorker</a:t>
            </a:r>
            <a:r>
              <a:rPr lang="en-US" altLang="zh-CN" sz="1800"/>
              <a:t> </a:t>
            </a:r>
            <a:r>
              <a:rPr lang="en-US" altLang="zh-CN" sz="1800">
                <a:solidFill>
                  <a:srgbClr val="0000FF"/>
                </a:solidFill>
              </a:rPr>
              <a:t>( 20382, "Xiu LiWei", 0.5, 2850 );</a:t>
            </a:r>
          </a:p>
        </p:txBody>
      </p:sp>
      <p:sp>
        <p:nvSpPr>
          <p:cNvPr id="635910" name="AutoShape 6"/>
          <p:cNvSpPr>
            <a:spLocks/>
          </p:cNvSpPr>
          <p:nvPr/>
        </p:nvSpPr>
        <p:spPr bwMode="auto">
          <a:xfrm>
            <a:off x="5486400" y="1143000"/>
            <a:ext cx="2209800" cy="914400"/>
          </a:xfrm>
          <a:prstGeom prst="borderCallout2">
            <a:avLst>
              <a:gd name="adj1" fmla="val 12500"/>
              <a:gd name="adj2" fmla="val -3449"/>
              <a:gd name="adj3" fmla="val 12500"/>
              <a:gd name="adj4" fmla="val -22343"/>
              <a:gd name="adj5" fmla="val 140801"/>
              <a:gd name="adj6" fmla="val -8290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它们是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不同类型的结点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7" grpId="0" animBg="1" autoUpdateAnimBg="0"/>
      <p:bldP spid="635908" grpId="0" animBg="1" autoUpdateAnimBg="0"/>
      <p:bldP spid="635909" grpId="0" animBg="1" autoUpdateAnimBg="0"/>
      <p:bldP spid="635910" grpId="0" animBg="1" autoUpdateAnimBg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819150" y="457200"/>
            <a:ext cx="74104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1600"/>
              <a:t>void AddFront( Employee * &amp;h, Employee * &amp;t )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在表头插入结点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t-&gt;next = h ;  h = t ;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 void test3()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测试函数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{ Employee * empHead = NULL , * ptr;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ptr = new Manager( 10135, "Cheng ShaoHua", 1200 );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建立第一个结点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HourlyWorker( 30712, "Zhao XiaoMing", 5, 8*20 );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建立第二个结点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);  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new PieceWorker ( 20382, "Xiu LiWei", 0.5, 2850 );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建立第三个结点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AddFront( empHead, ptr ) ;		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插入表头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  { ptr -&gt; print() ;    ptr = ptr -&gt; next ; } 	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遍历链表，输出全部信息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</a:t>
            </a:r>
            <a:r>
              <a:rPr lang="en-US" altLang="zh-CN" sz="1600"/>
              <a:t>ptr = empHead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while( ptr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遍历链表，输出姓名和工资</a:t>
            </a:r>
          </a:p>
          <a:p>
            <a:pPr algn="l">
              <a:lnSpc>
                <a:spcPct val="140000"/>
              </a:lnSpc>
            </a:pPr>
            <a:r>
              <a:rPr lang="zh-CN" altLang="en-US" sz="1600"/>
              <a:t>    </a:t>
            </a:r>
            <a:r>
              <a:rPr lang="en-US" altLang="zh-CN" sz="1600"/>
              <a:t>{ cout &lt;&lt; ptr -&gt; getName() &lt;&lt; "  " &lt;&lt; ptr -&gt; earnings() &lt;&lt; endl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   ptr = ptr -&gt; next ;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    }</a:t>
            </a:r>
          </a:p>
          <a:p>
            <a:pPr algn="l">
              <a:lnSpc>
                <a:spcPct val="140000"/>
              </a:lnSpc>
            </a:pPr>
            <a:r>
              <a:rPr lang="en-US" altLang="zh-CN" sz="1600"/>
              <a:t>}</a:t>
            </a:r>
          </a:p>
        </p:txBody>
      </p:sp>
      <p:sp useBgFill="1">
        <p:nvSpPr>
          <p:cNvPr id="636931" name="Rectangle 3"/>
          <p:cNvSpPr>
            <a:spLocks noChangeArrowheads="1"/>
          </p:cNvSpPr>
          <p:nvPr/>
        </p:nvSpPr>
        <p:spPr bwMode="auto">
          <a:xfrm>
            <a:off x="990600" y="1905000"/>
            <a:ext cx="5521325" cy="3111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ptr = new</a:t>
            </a:r>
            <a:r>
              <a:rPr lang="en-US" altLang="zh-CN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Manager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( 10135, "Cheng ShaoHua", 1200 );</a:t>
            </a:r>
          </a:p>
        </p:txBody>
      </p:sp>
      <p:sp useBgFill="1">
        <p:nvSpPr>
          <p:cNvPr id="636932" name="Rectangle 4"/>
          <p:cNvSpPr>
            <a:spLocks noChangeArrowheads="1"/>
          </p:cNvSpPr>
          <p:nvPr/>
        </p:nvSpPr>
        <p:spPr bwMode="auto">
          <a:xfrm>
            <a:off x="990600" y="2590800"/>
            <a:ext cx="6283325" cy="3111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ptr = new</a:t>
            </a:r>
            <a:r>
              <a:rPr lang="en-US" altLang="zh-CN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HourlyWorker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( 30712, "Zhao XiaoMing", 5, 8*20 );</a:t>
            </a:r>
          </a:p>
        </p:txBody>
      </p:sp>
      <p:sp useBgFill="1">
        <p:nvSpPr>
          <p:cNvPr id="636933" name="Rectangle 5"/>
          <p:cNvSpPr>
            <a:spLocks noChangeArrowheads="1"/>
          </p:cNvSpPr>
          <p:nvPr/>
        </p:nvSpPr>
        <p:spPr bwMode="auto">
          <a:xfrm>
            <a:off x="990600" y="3276600"/>
            <a:ext cx="5800725" cy="3111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ptr = new</a:t>
            </a:r>
            <a:r>
              <a:rPr lang="en-US" altLang="zh-CN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PieceWorker</a:t>
            </a:r>
            <a:r>
              <a:rPr lang="en-US" altLang="zh-CN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( 20382, "Xiu LiWei", 0.5, 2850 );</a:t>
            </a:r>
          </a:p>
        </p:txBody>
      </p:sp>
      <p:sp useBgFill="1">
        <p:nvSpPr>
          <p:cNvPr id="636934" name="Rectangle 6"/>
          <p:cNvSpPr>
            <a:spLocks noChangeArrowheads="1"/>
          </p:cNvSpPr>
          <p:nvPr/>
        </p:nvSpPr>
        <p:spPr bwMode="auto">
          <a:xfrm>
            <a:off x="990600" y="4021138"/>
            <a:ext cx="1806575" cy="3111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ptr = empHead ;</a:t>
            </a:r>
          </a:p>
        </p:txBody>
      </p:sp>
      <p:sp>
        <p:nvSpPr>
          <p:cNvPr id="636935" name="AutoShape 7"/>
          <p:cNvSpPr>
            <a:spLocks/>
          </p:cNvSpPr>
          <p:nvPr/>
        </p:nvSpPr>
        <p:spPr bwMode="auto">
          <a:xfrm>
            <a:off x="5105400" y="2514600"/>
            <a:ext cx="2209800" cy="914400"/>
          </a:xfrm>
          <a:prstGeom prst="borderCallout2">
            <a:avLst>
              <a:gd name="adj1" fmla="val 12500"/>
              <a:gd name="adj2" fmla="val -3449"/>
              <a:gd name="adj3" fmla="val 12500"/>
              <a:gd name="adj4" fmla="val -24569"/>
              <a:gd name="adj5" fmla="val 187847"/>
              <a:gd name="adj6" fmla="val -9224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使用基类指针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遍历链表</a:t>
            </a:r>
          </a:p>
        </p:txBody>
      </p:sp>
      <p:sp useBgFill="1">
        <p:nvSpPr>
          <p:cNvPr id="636936" name="Rectangle 8"/>
          <p:cNvSpPr>
            <a:spLocks noChangeArrowheads="1"/>
          </p:cNvSpPr>
          <p:nvPr/>
        </p:nvSpPr>
        <p:spPr bwMode="auto">
          <a:xfrm>
            <a:off x="990600" y="4718050"/>
            <a:ext cx="1806575" cy="31115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ptr = empHead ;</a:t>
            </a:r>
          </a:p>
        </p:txBody>
      </p:sp>
      <p:sp>
        <p:nvSpPr>
          <p:cNvPr id="11162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9.5.2  </a:t>
            </a:r>
            <a:r>
              <a:rPr lang="zh-CN" altLang="en-US" smtClean="0">
                <a:latin typeface="宋体" pitchFamily="2" charset="-122"/>
              </a:rPr>
              <a:t>异质链表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3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3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4" grpId="0" animBg="1" autoUpdateAnimBg="0"/>
      <p:bldP spid="636935" grpId="0" animBg="1" autoUpdateAnimBg="0"/>
      <p:bldP spid="636936" grpId="0" animBg="1" autoUpdateAnimBg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Text Box 2"/>
          <p:cNvSpPr txBox="1">
            <a:spLocks noChangeArrowheads="1"/>
          </p:cNvSpPr>
          <p:nvPr/>
        </p:nvSpPr>
        <p:spPr bwMode="auto">
          <a:xfrm>
            <a:off x="250825" y="1319213"/>
            <a:ext cx="8713788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虚函数和多态性使软件设计</a:t>
            </a:r>
            <a:r>
              <a:rPr lang="zh-CN" altLang="en-US" sz="1800">
                <a:solidFill>
                  <a:schemeClr val="accent1"/>
                </a:solidFill>
                <a:latin typeface="+mn-ea"/>
                <a:ea typeface="+mn-ea"/>
                <a:cs typeface="Arial Unicode MS" pitchFamily="34" charset="-122"/>
              </a:rPr>
              <a:t>易于扩充</a:t>
            </a: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派生类重载基类接口相同的</a:t>
            </a:r>
            <a:r>
              <a:rPr lang="zh-CN" altLang="en-US" sz="1800">
                <a:latin typeface="+mn-ea"/>
                <a:ea typeface="+mn-ea"/>
              </a:rPr>
              <a:t>虚</a:t>
            </a: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函数其虚特性不变。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如果代码关联在编译时确定，称为静态联编。</a:t>
            </a:r>
            <a:r>
              <a:rPr lang="zh-CN" altLang="en-US" sz="1800">
                <a:solidFill>
                  <a:schemeClr val="accent1"/>
                </a:solidFill>
                <a:latin typeface="+mn-ea"/>
                <a:ea typeface="+mn-ea"/>
                <a:cs typeface="Arial Unicode MS" pitchFamily="34" charset="-122"/>
              </a:rPr>
              <a:t>代码在运行时</a:t>
            </a:r>
            <a:r>
              <a:rPr lang="zh-CN" altLang="en-US" sz="1800">
                <a:solidFill>
                  <a:schemeClr val="accent1"/>
                </a:solidFill>
                <a:latin typeface="+mn-ea"/>
                <a:ea typeface="+mn-ea"/>
              </a:rPr>
              <a:t>关联</a:t>
            </a: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称为动态联编。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solidFill>
                  <a:schemeClr val="accent1"/>
                </a:solidFill>
                <a:latin typeface="+mn-ea"/>
                <a:ea typeface="+mn-ea"/>
                <a:cs typeface="Arial Unicode MS" pitchFamily="34" charset="-122"/>
              </a:rPr>
              <a:t>基类指针可以指向派生类对象、基类中拥有虚函数</a:t>
            </a: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，是支持多态性的前提。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虚析构函数可以正确释放动态派生类对象的资源。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纯虚函数由派生类定义</a:t>
            </a:r>
            <a:r>
              <a:rPr lang="zh-CN" altLang="en-US" sz="1800">
                <a:solidFill>
                  <a:schemeClr val="accent1"/>
                </a:solidFill>
                <a:latin typeface="+mn-ea"/>
                <a:ea typeface="+mn-ea"/>
                <a:cs typeface="Arial Unicode MS" pitchFamily="34" charset="-122"/>
              </a:rPr>
              <a:t>实现</a:t>
            </a: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版本。</a:t>
            </a:r>
          </a:p>
          <a:p>
            <a:pPr marL="457200" indent="-457200" algn="just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>
                <a:latin typeface="+mn-ea"/>
                <a:ea typeface="+mn-ea"/>
                <a:cs typeface="Arial Unicode MS" pitchFamily="34" charset="-122"/>
              </a:rPr>
              <a:t>具有纯虚函数的类称为抽象类。抽象类只能作为基类，不能建立对象。抽象类指针使得派生的具体类对象具有多态操作能力。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33375"/>
            <a:ext cx="1447800" cy="6858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zh-CN" altLang="en-US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 autoUpdateAnimBg="0"/>
      <p:bldP spid="637955" grpId="0" autoUpdateAnimBg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</a:t>
            </a:r>
            <a:r>
              <a:rPr lang="en-US" altLang="zh-CN" sz="1800" b="1">
                <a:solidFill>
                  <a:srgbClr val="0000FF"/>
                </a:solidFill>
              </a:rPr>
              <a:t>A_class  * A_p ;</a:t>
            </a:r>
            <a:r>
              <a:rPr lang="en-US" altLang="zh-CN" sz="1800"/>
              <a:t>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43748" name="Oval 4"/>
          <p:cNvSpPr>
            <a:spLocks noChangeArrowheads="1"/>
          </p:cNvSpPr>
          <p:nvPr/>
        </p:nvSpPr>
        <p:spPr bwMode="auto">
          <a:xfrm>
            <a:off x="838200" y="3984625"/>
            <a:ext cx="17526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3749" name="AutoShape 5"/>
          <p:cNvSpPr>
            <a:spLocks/>
          </p:cNvSpPr>
          <p:nvPr/>
        </p:nvSpPr>
        <p:spPr bwMode="auto">
          <a:xfrm>
            <a:off x="4267200" y="2532063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36185"/>
              <a:gd name="adj5" fmla="val 221616"/>
              <a:gd name="adj6" fmla="val -13552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基类指针</a:t>
            </a:r>
          </a:p>
        </p:txBody>
      </p:sp>
      <p:grpSp>
        <p:nvGrpSpPr>
          <p:cNvPr id="14341" name="Group 6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3751" name="Rectangle 7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3752" name="Rectangle 8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34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4343" name="Rectangle 1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4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A_p = &amp; A_obj ; </a:t>
            </a:r>
            <a:endParaRPr lang="en-US" altLang="zh-CN" sz="1800"/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44772" name="AutoShape 4"/>
          <p:cNvSpPr>
            <a:spLocks/>
          </p:cNvSpPr>
          <p:nvPr/>
        </p:nvSpPr>
        <p:spPr bwMode="auto">
          <a:xfrm>
            <a:off x="5029200" y="2922588"/>
            <a:ext cx="2209800" cy="952500"/>
          </a:xfrm>
          <a:prstGeom prst="borderCallout2">
            <a:avLst>
              <a:gd name="adj1" fmla="val 12000"/>
              <a:gd name="adj2" fmla="val -3449"/>
              <a:gd name="adj3" fmla="val 12000"/>
              <a:gd name="adj4" fmla="val -26148"/>
              <a:gd name="adj5" fmla="val 175667"/>
              <a:gd name="adj6" fmla="val -9906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基类指针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指向基类对象</a:t>
            </a:r>
          </a:p>
        </p:txBody>
      </p:sp>
      <p:grpSp>
        <p:nvGrpSpPr>
          <p:cNvPr id="15364" name="Group 5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4774" name="Rectangle 6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4775" name="Rectangle 7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5370" name="Line 8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4777" name="Oval 9"/>
          <p:cNvSpPr>
            <a:spLocks noChangeArrowheads="1"/>
          </p:cNvSpPr>
          <p:nvPr/>
        </p:nvSpPr>
        <p:spPr bwMode="auto">
          <a:xfrm>
            <a:off x="838200" y="4560888"/>
            <a:ext cx="18288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5367" name="Rectangle 1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2" grpId="0" animBg="1" autoUpdateAnimBg="0"/>
      <p:bldP spid="5447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</a:t>
            </a:r>
            <a:r>
              <a:rPr lang="en-US" altLang="zh-CN" sz="1600" b="1">
                <a:solidFill>
                  <a:srgbClr val="0000FF"/>
                </a:solidFill>
              </a:rPr>
              <a:t>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 b="1">
                <a:solidFill>
                  <a:srgbClr val="0000FF"/>
                </a:solidFill>
              </a:rPr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45796" name="AutoShape 4"/>
          <p:cNvSpPr>
            <a:spLocks/>
          </p:cNvSpPr>
          <p:nvPr/>
        </p:nvSpPr>
        <p:spPr bwMode="auto">
          <a:xfrm>
            <a:off x="5334000" y="3052763"/>
            <a:ext cx="2286000" cy="952500"/>
          </a:xfrm>
          <a:prstGeom prst="borderCallout2">
            <a:avLst>
              <a:gd name="adj1" fmla="val 12000"/>
              <a:gd name="adj2" fmla="val -3333"/>
              <a:gd name="adj3" fmla="val 12000"/>
              <a:gd name="adj4" fmla="val -21875"/>
              <a:gd name="adj5" fmla="val 178500"/>
              <a:gd name="adj6" fmla="val -8145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基类指针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调用基类成员函数</a:t>
            </a:r>
          </a:p>
        </p:txBody>
      </p:sp>
      <p:grpSp>
        <p:nvGrpSpPr>
          <p:cNvPr id="16388" name="Group 5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5798" name="Rectangle 6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5799" name="Rectangle 7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38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6390" name="Rectangle 12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4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6821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6822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7418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6824" name="AutoShape 8"/>
          <p:cNvSpPr>
            <a:spLocks/>
          </p:cNvSpPr>
          <p:nvPr/>
        </p:nvSpPr>
        <p:spPr bwMode="auto">
          <a:xfrm>
            <a:off x="4572000" y="3340100"/>
            <a:ext cx="2209800" cy="952500"/>
          </a:xfrm>
          <a:prstGeom prst="borderCallout2">
            <a:avLst>
              <a:gd name="adj1" fmla="val 12000"/>
              <a:gd name="adj2" fmla="val -3449"/>
              <a:gd name="adj3" fmla="val 12000"/>
              <a:gd name="adj4" fmla="val -26148"/>
              <a:gd name="adj5" fmla="val 175667"/>
              <a:gd name="adj6" fmla="val -9906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基类指针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指向派生类对象</a:t>
            </a:r>
          </a:p>
        </p:txBody>
      </p:sp>
      <p:sp>
        <p:nvSpPr>
          <p:cNvPr id="546825" name="Oval 9"/>
          <p:cNvSpPr>
            <a:spLocks noChangeArrowheads="1"/>
          </p:cNvSpPr>
          <p:nvPr/>
        </p:nvSpPr>
        <p:spPr bwMode="auto">
          <a:xfrm>
            <a:off x="838200" y="5135563"/>
            <a:ext cx="18288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7415" name="Rectangle 1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4" grpId="0" animBg="1" autoUpdateAnimBg="0"/>
      <p:bldP spid="5468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</a:t>
            </a:r>
            <a:r>
              <a:rPr lang="en-US" altLang="zh-CN" sz="1600" b="1">
                <a:solidFill>
                  <a:srgbClr val="0000FF"/>
                </a:solidFill>
              </a:rPr>
              <a:t>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 b="1">
                <a:solidFill>
                  <a:srgbClr val="0000FF"/>
                </a:solidFill>
              </a:rPr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grpSp>
        <p:nvGrpSpPr>
          <p:cNvPr id="18435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7845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7846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8441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7848" name="AutoShape 8"/>
          <p:cNvSpPr>
            <a:spLocks/>
          </p:cNvSpPr>
          <p:nvPr/>
        </p:nvSpPr>
        <p:spPr bwMode="auto">
          <a:xfrm>
            <a:off x="6019800" y="3629025"/>
            <a:ext cx="2667000" cy="952500"/>
          </a:xfrm>
          <a:prstGeom prst="borderCallout2">
            <a:avLst>
              <a:gd name="adj1" fmla="val 12000"/>
              <a:gd name="adj2" fmla="val -2856"/>
              <a:gd name="adj3" fmla="val 12000"/>
              <a:gd name="adj4" fmla="val -17500"/>
              <a:gd name="adj5" fmla="val 174333"/>
              <a:gd name="adj6" fmla="val -6446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从基类继承的成员函数</a:t>
            </a:r>
          </a:p>
        </p:txBody>
      </p:sp>
      <p:sp>
        <p:nvSpPr>
          <p:cNvPr id="1843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</a:t>
            </a:r>
            <a:r>
              <a:rPr lang="en-US" altLang="zh-CN" sz="1600" b="1">
                <a:solidFill>
                  <a:srgbClr val="0000FF"/>
                </a:solidFill>
              </a:rPr>
              <a:t>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grpSp>
        <p:nvGrpSpPr>
          <p:cNvPr id="19459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8869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8870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19466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8872" name="AutoShape 8"/>
          <p:cNvSpPr>
            <a:spLocks/>
          </p:cNvSpPr>
          <p:nvPr/>
        </p:nvSpPr>
        <p:spPr bwMode="auto">
          <a:xfrm>
            <a:off x="3352800" y="4076700"/>
            <a:ext cx="2667000" cy="952500"/>
          </a:xfrm>
          <a:prstGeom prst="borderCallout2">
            <a:avLst>
              <a:gd name="adj1" fmla="val 12000"/>
              <a:gd name="adj2" fmla="val -2856"/>
              <a:gd name="adj3" fmla="val 12000"/>
              <a:gd name="adj4" fmla="val -16667"/>
              <a:gd name="adj5" fmla="val 159667"/>
              <a:gd name="adj6" fmla="val -6077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用派生类对象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调用派生类的成员函数</a:t>
            </a:r>
          </a:p>
        </p:txBody>
      </p:sp>
      <p:sp>
        <p:nvSpPr>
          <p:cNvPr id="548873" name="Oval 9"/>
          <p:cNvSpPr>
            <a:spLocks noChangeArrowheads="1"/>
          </p:cNvSpPr>
          <p:nvPr/>
        </p:nvSpPr>
        <p:spPr bwMode="auto">
          <a:xfrm>
            <a:off x="838200" y="5661025"/>
            <a:ext cx="914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72" grpId="0" animBg="1" autoUpdateAnimBg="0"/>
      <p:bldP spid="5488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</a:t>
            </a:r>
            <a:r>
              <a:rPr lang="en-US" altLang="zh-CN" sz="1600" b="1">
                <a:solidFill>
                  <a:srgbClr val="0000FF"/>
                </a:solidFill>
              </a:rPr>
              <a:t>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49893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49894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20490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9896" name="AutoShape 8"/>
          <p:cNvSpPr>
            <a:spLocks/>
          </p:cNvSpPr>
          <p:nvPr/>
        </p:nvSpPr>
        <p:spPr bwMode="auto">
          <a:xfrm>
            <a:off x="4419600" y="3810000"/>
            <a:ext cx="2667000" cy="952500"/>
          </a:xfrm>
          <a:prstGeom prst="borderCallout2">
            <a:avLst>
              <a:gd name="adj1" fmla="val 12000"/>
              <a:gd name="adj2" fmla="val -2856"/>
              <a:gd name="adj3" fmla="val 12000"/>
              <a:gd name="adj4" fmla="val -20060"/>
              <a:gd name="adj5" fmla="val 219667"/>
              <a:gd name="adj6" fmla="val -7506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对基类指针强类型转换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调用派生类的成员函数</a:t>
            </a:r>
          </a:p>
        </p:txBody>
      </p:sp>
      <p:sp>
        <p:nvSpPr>
          <p:cNvPr id="549897" name="Oval 9"/>
          <p:cNvSpPr>
            <a:spLocks noChangeArrowheads="1"/>
          </p:cNvSpPr>
          <p:nvPr/>
        </p:nvSpPr>
        <p:spPr bwMode="auto">
          <a:xfrm>
            <a:off x="838200" y="5943600"/>
            <a:ext cx="20574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6" grpId="0" animBg="1" autoUpdateAnimBg="0"/>
      <p:bldP spid="5498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234950"/>
            <a:ext cx="6858000" cy="638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#include&lt;cstring&gt;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name[20]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put_name( char * s ) { strcpy_s( name, s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show_name() { cout &lt;&lt; name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 b="1"/>
              <a:t>class  B_class  : public  A_class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{      char phone_num[ 20 ] ;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public :    void  put_phone( char * num )  { strcpy_s ( phone_num , num )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                    void  show_phone()  { cout &lt;&lt; phone_num &lt;&lt; "\n" ; }</a:t>
            </a:r>
          </a:p>
          <a:p>
            <a:pPr algn="l">
              <a:lnSpc>
                <a:spcPct val="10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{ A_class  * A_p ;      A_class  A_obj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B_class   B_obj ; 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A_obj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"Wang xiao hua" ) ;   A_p -&gt; show_name()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= &amp; B_obj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A_p -&gt; put_name( "Chen ming" ) ;     A_p -&gt; show_name() ; 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B_obj.put_phone ( "5555_12345678" );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   ( ( B_class * ) A_p ) -&gt; show_phone()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</a:t>
            </a: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6019800" y="1219200"/>
            <a:ext cx="2819400" cy="1397000"/>
            <a:chOff x="4080" y="928"/>
            <a:chExt cx="1247" cy="880"/>
          </a:xfrm>
        </p:grpSpPr>
        <p:sp>
          <p:nvSpPr>
            <p:cNvPr id="550917" name="Rectangle 5"/>
            <p:cNvSpPr>
              <a:spLocks noChangeArrowheads="1"/>
            </p:cNvSpPr>
            <p:nvPr/>
          </p:nvSpPr>
          <p:spPr bwMode="auto">
            <a:xfrm>
              <a:off x="4080" y="928"/>
              <a:ext cx="1247" cy="27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lnSpc>
                  <a:spcPct val="80000"/>
                </a:lnSpc>
                <a:defRPr/>
              </a:pPr>
              <a:r>
                <a:rPr lang="en-US" altLang="zh-CN" sz="1600" b="1"/>
                <a:t>class  A_class</a:t>
              </a:r>
            </a:p>
          </p:txBody>
        </p:sp>
        <p:sp>
          <p:nvSpPr>
            <p:cNvPr id="550918" name="Rectangle 6"/>
            <p:cNvSpPr>
              <a:spLocks noChangeArrowheads="1"/>
            </p:cNvSpPr>
            <p:nvPr/>
          </p:nvSpPr>
          <p:spPr bwMode="auto">
            <a:xfrm>
              <a:off x="4080" y="1536"/>
              <a:ext cx="1247" cy="27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 type="none" w="sm" len="med"/>
              <a:tailEnd/>
            </a:ln>
            <a:effectLst>
              <a:outerShdw dist="53882" dir="18900000" algn="ctr" rotWithShape="0">
                <a:srgbClr val="808080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r>
                <a:rPr lang="en-US" altLang="zh-CN" sz="1600" b="1"/>
                <a:t>class  B_class : public  A_class</a:t>
              </a:r>
            </a:p>
          </p:txBody>
        </p:sp>
        <p:sp>
          <p:nvSpPr>
            <p:cNvPr id="21513" name="Line 7"/>
            <p:cNvSpPr>
              <a:spLocks noChangeShapeType="1"/>
            </p:cNvSpPr>
            <p:nvPr/>
          </p:nvSpPr>
          <p:spPr bwMode="auto">
            <a:xfrm flipV="1">
              <a:off x="4704" y="120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1508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9.2.1  </a:t>
            </a:r>
            <a:r>
              <a:rPr lang="zh-CN" altLang="en-US" smtClean="0"/>
              <a:t>基类指针引用派生类对象</a:t>
            </a:r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auto">
          <a:xfrm>
            <a:off x="4343400" y="381000"/>
            <a:ext cx="449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9-1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使用基类指针引用派生类对象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509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6700" y="4260850"/>
            <a:ext cx="3328988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11" descr="face2"/>
          <p:cNvPicPr>
            <a:picLocks noChangeAspect="1" noChangeArrowheads="1"/>
          </p:cNvPicPr>
          <p:nvPr/>
        </p:nvPicPr>
        <p:blipFill>
          <a:blip r:embed="rId4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95400" y="2514600"/>
            <a:ext cx="6705600" cy="468313"/>
            <a:chOff x="816" y="1584"/>
            <a:chExt cx="4224" cy="295"/>
          </a:xfrm>
        </p:grpSpPr>
        <p:sp>
          <p:nvSpPr>
            <p:cNvPr id="1046" name="Rectangle 5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16" y="1584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5" action="ppaction://hlinksldjump"/>
                </a:rPr>
                <a:t>9.1   </a:t>
              </a:r>
              <a:r>
                <a:rPr lang="zh-CN" altLang="en-US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5" action="ppaction://hlinksldjump"/>
                </a:rPr>
                <a:t>静态联编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31" name="Object 15"/>
            <p:cNvGraphicFramePr>
              <a:graphicFrameLocks noChangeAspect="1"/>
            </p:cNvGraphicFramePr>
            <p:nvPr/>
          </p:nvGraphicFramePr>
          <p:xfrm>
            <a:off x="1584" y="1617"/>
            <a:ext cx="227" cy="229"/>
          </p:xfrm>
          <a:graphic>
            <a:graphicData uri="http://schemas.openxmlformats.org/presentationml/2006/ole">
              <p:oleObj spid="_x0000_s1031" name="BMP 图象" r:id="rId6" imgW="1276190" imgH="1286055" progId="PBrush">
                <p:embed/>
              </p:oleObj>
            </a:graphicData>
          </a:graphic>
        </p:graphicFrame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295400" y="3049588"/>
            <a:ext cx="6705600" cy="468312"/>
            <a:chOff x="816" y="1921"/>
            <a:chExt cx="4224" cy="295"/>
          </a:xfrm>
        </p:grpSpPr>
        <p:sp>
          <p:nvSpPr>
            <p:cNvPr id="1045" name="Rectangle 6">
              <a:hlinkClick r:id="rId7" action="ppaction://hlinkpres?slideindex=1&amp;slidetitle=8.2  类指针的关系"/>
            </p:cNvPr>
            <p:cNvSpPr>
              <a:spLocks noChangeArrowheads="1"/>
            </p:cNvSpPr>
            <p:nvPr/>
          </p:nvSpPr>
          <p:spPr bwMode="auto">
            <a:xfrm>
              <a:off x="816" y="1921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>
                <a:lnSpc>
                  <a:spcPct val="140000"/>
                </a:lnSpc>
              </a:pP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9.2   </a:t>
              </a:r>
              <a:r>
                <a:rPr lang="zh-CN" altLang="en-US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类指针的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关系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9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30" name="Object 16"/>
            <p:cNvGraphicFramePr>
              <a:graphicFrameLocks noChangeAspect="1"/>
            </p:cNvGraphicFramePr>
            <p:nvPr/>
          </p:nvGraphicFramePr>
          <p:xfrm>
            <a:off x="1584" y="1954"/>
            <a:ext cx="227" cy="229"/>
          </p:xfrm>
          <a:graphic>
            <a:graphicData uri="http://schemas.openxmlformats.org/presentationml/2006/ole">
              <p:oleObj spid="_x0000_s1030" name="BMP 图象" r:id="rId9" imgW="1276190" imgH="1286055" progId="PBrush">
                <p:embed/>
              </p:oleObj>
            </a:graphicData>
          </a:graphic>
        </p:graphicFrame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295400" y="3584575"/>
            <a:ext cx="6705600" cy="468313"/>
            <a:chOff x="816" y="2258"/>
            <a:chExt cx="4224" cy="295"/>
          </a:xfrm>
        </p:grpSpPr>
        <p:sp>
          <p:nvSpPr>
            <p:cNvPr id="1044" name="Rectangle 7">
              <a:hlinkClick r:id="rId10" action="ppaction://hlinkpres?slideindex=1&amp;slidetitle=8.3  虚函数和动态联编 "/>
            </p:cNvPr>
            <p:cNvSpPr>
              <a:spLocks noChangeArrowheads="1"/>
            </p:cNvSpPr>
            <p:nvPr/>
          </p:nvSpPr>
          <p:spPr bwMode="auto">
            <a:xfrm>
              <a:off x="816" y="2258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9.3   </a:t>
              </a:r>
              <a:r>
                <a:rPr lang="zh-CN" altLang="en-US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虚函数与动态联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编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26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29" name="Object 17"/>
            <p:cNvGraphicFramePr>
              <a:graphicFrameLocks noChangeAspect="1"/>
            </p:cNvGraphicFramePr>
            <p:nvPr/>
          </p:nvGraphicFramePr>
          <p:xfrm>
            <a:off x="1584" y="2291"/>
            <a:ext cx="227" cy="229"/>
          </p:xfrm>
          <a:graphic>
            <a:graphicData uri="http://schemas.openxmlformats.org/presentationml/2006/ole">
              <p:oleObj spid="_x0000_s1029" name="BMP 图象" r:id="rId12" imgW="1276190" imgH="1286055" progId="PBrush">
                <p:embed/>
              </p:oleObj>
            </a:graphicData>
          </a:graphic>
        </p:graphicFrame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295400" y="4121150"/>
            <a:ext cx="6705600" cy="468313"/>
            <a:chOff x="816" y="2596"/>
            <a:chExt cx="4224" cy="295"/>
          </a:xfrm>
        </p:grpSpPr>
        <p:sp>
          <p:nvSpPr>
            <p:cNvPr id="1043" name="Rectangle 8">
              <a:hlinkClick r:id="rId13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2596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9.4   </a:t>
              </a:r>
              <a:r>
                <a:rPr lang="zh-CN" altLang="en-US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纯虚函数与抽象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类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69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28" name="Object 18"/>
            <p:cNvGraphicFramePr>
              <a:graphicFrameLocks noChangeAspect="1"/>
            </p:cNvGraphicFramePr>
            <p:nvPr/>
          </p:nvGraphicFramePr>
          <p:xfrm>
            <a:off x="1584" y="2629"/>
            <a:ext cx="227" cy="229"/>
          </p:xfrm>
          <a:graphic>
            <a:graphicData uri="http://schemas.openxmlformats.org/presentationml/2006/ole">
              <p:oleObj spid="_x0000_s1028" name="BMP 图象" r:id="rId15" imgW="1276190" imgH="1286055" progId="PBrush">
                <p:embed/>
              </p:oleObj>
            </a:graphicData>
          </a:graphic>
        </p:graphicFrame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295400" y="4656138"/>
            <a:ext cx="6705600" cy="468312"/>
            <a:chOff x="816" y="2933"/>
            <a:chExt cx="4224" cy="295"/>
          </a:xfrm>
        </p:grpSpPr>
        <p:sp>
          <p:nvSpPr>
            <p:cNvPr id="1042" name="Rectangle 9">
              <a:hlinkClick r:id="rId13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2933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>
                <a:lnSpc>
                  <a:spcPct val="160000"/>
                </a:lnSpc>
              </a:pP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6" action="ppaction://hlinksldjump"/>
                </a:rPr>
                <a:t>9.5   </a:t>
              </a:r>
              <a:r>
                <a:rPr lang="zh-CN" altLang="en-US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6" action="ppaction://hlinksldjump"/>
                </a:rPr>
                <a:t>虚函数和多态性的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6" action="ppaction://hlinksldjump"/>
                </a:rPr>
                <a:t>应用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82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27" name="Object 19"/>
            <p:cNvGraphicFramePr>
              <a:graphicFrameLocks noChangeAspect="1"/>
            </p:cNvGraphicFramePr>
            <p:nvPr/>
          </p:nvGraphicFramePr>
          <p:xfrm>
            <a:off x="1584" y="2966"/>
            <a:ext cx="227" cy="229"/>
          </p:xfrm>
          <a:graphic>
            <a:graphicData uri="http://schemas.openxmlformats.org/presentationml/2006/ole">
              <p:oleObj spid="_x0000_s1027" name="BMP 图象" r:id="rId17" imgW="1276190" imgH="1286055" progId="PBrush">
                <p:embed/>
              </p:oleObj>
            </a:graphicData>
          </a:graphic>
        </p:graphicFrame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295400" y="5192713"/>
            <a:ext cx="6705600" cy="468312"/>
            <a:chOff x="816" y="3271"/>
            <a:chExt cx="4224" cy="295"/>
          </a:xfrm>
        </p:grpSpPr>
        <p:sp>
          <p:nvSpPr>
            <p:cNvPr id="1041" name="Rectangle 13">
              <a:hlinkClick r:id="rId18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3271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	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9" action="ppaction://hlinksldjump"/>
                </a:rPr>
                <a:t>小结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          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113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1026" name="Object 20"/>
            <p:cNvGraphicFramePr>
              <a:graphicFrameLocks noChangeAspect="1"/>
            </p:cNvGraphicFramePr>
            <p:nvPr/>
          </p:nvGraphicFramePr>
          <p:xfrm>
            <a:off x="1584" y="3304"/>
            <a:ext cx="227" cy="229"/>
          </p:xfrm>
          <a:graphic>
            <a:graphicData uri="http://schemas.openxmlformats.org/presentationml/2006/ole">
              <p:oleObj spid="_x0000_s1026" name="BMP 图象" r:id="rId20" imgW="1276190" imgH="1286055" progId="PBrush">
                <p:embed/>
              </p:oleObj>
            </a:graphicData>
          </a:graphic>
        </p:graphicFrame>
      </p:grpSp>
      <p:sp>
        <p:nvSpPr>
          <p:cNvPr id="533533" name="Rectangle 29"/>
          <p:cNvSpPr>
            <a:spLocks noGrp="1" noChangeArrowheads="1"/>
          </p:cNvSpPr>
          <p:nvPr>
            <p:ph type="ctrTitle" idx="4294967295"/>
          </p:nvPr>
        </p:nvSpPr>
        <p:spPr>
          <a:xfrm>
            <a:off x="1676400" y="533400"/>
            <a:ext cx="5942013" cy="838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9</a:t>
            </a:r>
            <a:r>
              <a:rPr lang="zh-CN" altLang="en-US" sz="4000" b="1" smtClean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虚函数与多态性</a:t>
            </a:r>
          </a:p>
        </p:txBody>
      </p:sp>
      <p:pic>
        <p:nvPicPr>
          <p:cNvPr id="1040" name="Picture 30" descr="129">
            <a:hlinkClick r:id="rId21" action="ppaction://hlinkpres?slideindex=2&amp;slidetitle=C++程序设计基础"/>
          </p:cNvPr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7951788" y="5735638"/>
            <a:ext cx="1116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Text Box 2"/>
          <p:cNvSpPr txBox="1">
            <a:spLocks noChangeArrowheads="1"/>
          </p:cNvSpPr>
          <p:nvPr/>
        </p:nvSpPr>
        <p:spPr bwMode="auto">
          <a:xfrm>
            <a:off x="1219200" y="2787650"/>
            <a:ext cx="67818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b="1">
                <a:ea typeface="Arial Unicode MS" pitchFamily="34" charset="-122"/>
                <a:cs typeface="Arial Unicode MS" pitchFamily="34" charset="-122"/>
              </a:rPr>
              <a:t>派生类指针只有经过强制类型转换之后，才能引用基类对象 </a:t>
            </a:r>
          </a:p>
        </p:txBody>
      </p:sp>
      <p:sp>
        <p:nvSpPr>
          <p:cNvPr id="551939" name="Rectangle 3"/>
          <p:cNvSpPr>
            <a:spLocks noChangeArrowheads="1"/>
          </p:cNvSpPr>
          <p:nvPr/>
        </p:nvSpPr>
        <p:spPr bwMode="auto">
          <a:xfrm>
            <a:off x="928688" y="990600"/>
            <a:ext cx="475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9.2.2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派生类指针引用基类对象 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9.2.2  </a:t>
            </a:r>
            <a:r>
              <a:rPr lang="zh-CN" altLang="en-US" smtClean="0"/>
              <a:t>派生类指针引用基类对象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38" grpId="0" autoUpdateAnimBg="0"/>
      <p:bldP spid="5519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#include&lt;iostream&gt;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using namespace std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Date( int y, int m, int d )   { SetDate( y, m, d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SetDate( int y, int m, int d ) { year = y ; month = m ; day = d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Print() { cout &lt;&lt; year &lt;&lt; '/' &lt;&lt; month &lt;&lt; '/' &lt;&lt; day &lt;&lt; "; "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protected :    int year , month , day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DateTime : public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 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DateTime( int y, int m, int d, int h, int mi, int s ) : Date( y, m, d ) { SetTime( h, mi, s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SetTime( int h, int mi, int s )  { hours = h;  minutes = mi;  seconds = s;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Print()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{ ( ( Date * ) this ) -&gt; Print();	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    cout &lt;&lt; hours &lt;&lt; ':' &lt;&lt; minutes &lt;&lt; ':' &lt;&lt; seconds &lt;&lt; '\n' ;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private:    int hours , minutes , seconds ;	 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int main()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{ DateTime dt( 2009, 1, 1, 12, 30, 0 )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dt.Print()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}</a:t>
            </a:r>
          </a:p>
        </p:txBody>
      </p:sp>
      <p:sp>
        <p:nvSpPr>
          <p:cNvPr id="552963" name="Rectangle 3"/>
          <p:cNvSpPr>
            <a:spLocks noChangeArrowheads="1"/>
          </p:cNvSpPr>
          <p:nvPr/>
        </p:nvSpPr>
        <p:spPr bwMode="auto">
          <a:xfrm>
            <a:off x="3810000" y="381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9-2  </a:t>
            </a:r>
            <a:r>
              <a:rPr lang="zh-CN" altLang="en-US" sz="2000" b="1" i="1">
                <a:solidFill>
                  <a:srgbClr val="006600"/>
                </a:solidFill>
              </a:rPr>
              <a:t>日期时间程序。在派生类中调用基类同名成员函数</a:t>
            </a:r>
            <a:r>
              <a:rPr lang="zh-CN" altLang="en-US" sz="2000" i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9.2.2  </a:t>
            </a:r>
            <a:r>
              <a:rPr lang="zh-CN" altLang="en-US" smtClean="0"/>
              <a:t>派生类指针引用基类对象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2" grpId="0" autoUpdateAnimBg="0"/>
      <p:bldP spid="5529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#include&lt;iostream&gt;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#include&lt;cstring&gt;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Date( int y, int m, int d )   { SetDate( y, m, d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SetDate( int y, int m, int d ) { year = y ; month = m ; day = d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Print() { cout &lt;&lt; year &lt;&lt; '/' &lt;&lt; month &lt;&lt; '/' &lt;&lt; day &lt;&lt; "; "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protected :    int year , month , day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DateTime : public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 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DateTime( int y, int m, int d, int h, int mi, int s ) : Date( y, m, d ) { SetTime( h, mi, s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SetTime( int h, int mi, int s )  { hours = h;  minutes = mi;  seconds = s;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Print()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{ ( ( Date * ) this ) -&gt; Print();	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    cout &lt;&lt; hours &lt;&lt; ':' &lt;&lt; minutes &lt;&lt; ':' &lt;&lt; seconds &lt;&lt; '\n' ;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private:    int hours , minutes , seconds ;	 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int main()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{ DateTime dt( 2009, 1, 1, 12, 30, 0 )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dt.Print()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}</a:t>
            </a:r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1295400" y="4030663"/>
            <a:ext cx="2816225" cy="3111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prstShdw prst="shdw17" dist="35921" dir="2700000">
              <a:srgbClr val="99993D"/>
            </a:prstShdw>
          </a:effec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( ( Date * ) this ) -&gt; Print();</a:t>
            </a:r>
          </a:p>
        </p:txBody>
      </p:sp>
      <p:sp>
        <p:nvSpPr>
          <p:cNvPr id="553989" name="Oval 5"/>
          <p:cNvSpPr>
            <a:spLocks noChangeArrowheads="1"/>
          </p:cNvSpPr>
          <p:nvPr/>
        </p:nvSpPr>
        <p:spPr bwMode="auto">
          <a:xfrm>
            <a:off x="1295400" y="3971925"/>
            <a:ext cx="18288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3990" name="AutoShape 6"/>
          <p:cNvSpPr>
            <a:spLocks/>
          </p:cNvSpPr>
          <p:nvPr/>
        </p:nvSpPr>
        <p:spPr bwMode="auto">
          <a:xfrm>
            <a:off x="4932363" y="2565400"/>
            <a:ext cx="2787650" cy="1008063"/>
          </a:xfrm>
          <a:prstGeom prst="borderCallout2">
            <a:avLst>
              <a:gd name="adj1" fmla="val 11338"/>
              <a:gd name="adj2" fmla="val -2731"/>
              <a:gd name="adj3" fmla="val 11338"/>
              <a:gd name="adj4" fmla="val -18620"/>
              <a:gd name="adj5" fmla="val 137481"/>
              <a:gd name="adj6" fmla="val -6964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对 </a:t>
            </a:r>
            <a:r>
              <a:rPr lang="en-US" altLang="zh-CN" sz="1800" b="1"/>
              <a:t>this </a:t>
            </a:r>
            <a:r>
              <a:rPr lang="zh-CN" altLang="en-US" sz="1800" b="1">
                <a:latin typeface="宋体" pitchFamily="2" charset="-122"/>
              </a:rPr>
              <a:t>指针作类型转换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调用基类成员函数</a:t>
            </a:r>
            <a:r>
              <a:rPr lang="zh-CN" altLang="en-US" sz="1800" b="1"/>
              <a:t>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US" altLang="zh-CN" sz="1800" b="1"/>
          </a:p>
        </p:txBody>
      </p:sp>
      <p:sp>
        <p:nvSpPr>
          <p:cNvPr id="24582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9.2.2  </a:t>
            </a:r>
            <a:r>
              <a:rPr lang="zh-CN" altLang="en-US" smtClean="0"/>
              <a:t>派生类指针引用基类对象</a:t>
            </a:r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3810000" y="381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9-2  </a:t>
            </a:r>
            <a:r>
              <a:rPr lang="zh-CN" altLang="en-US" sz="2000" b="1" i="1">
                <a:solidFill>
                  <a:srgbClr val="006600"/>
                </a:solidFill>
              </a:rPr>
              <a:t>日期时间程序。在派生类中调用基类同名成员函数</a:t>
            </a:r>
            <a:r>
              <a:rPr lang="zh-CN" altLang="en-US" sz="2000" i="1">
                <a:solidFill>
                  <a:srgbClr val="0066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5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8" grpId="0" animBg="1" autoUpdateAnimBg="0"/>
      <p:bldP spid="553989" grpId="0" animBg="1"/>
      <p:bldP spid="553990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#include&lt;iostream&gt;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using namespace std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Date( int y, int m, int d )   { SetDate( y, m, d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SetDate( int y, int m, int d ) { year = y ; month = m ; day = d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</a:t>
            </a:r>
            <a:r>
              <a:rPr lang="en-US" altLang="zh-CN" sz="1600" b="1">
                <a:solidFill>
                  <a:srgbClr val="0000FF"/>
                </a:solidFill>
              </a:rPr>
              <a:t>void Print() { cout &lt;&lt; year &lt;&lt; '/' &lt;&lt; month &lt;&lt; '/' &lt;&lt; day &lt;&lt; "; "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protected :    int year , month , day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/>
              <a:t>class DateTime : public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{ public 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DateTime( int y, int m, int d, int h, int mi, int s ) : Date( y, m, d ) { SetTime( h, mi, s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SetTime( int h, int mi, int s )  { hours = h;  minutes = mi;  seconds = s;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void Print()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{ ( ( Date * ) this ) -&gt; Print();	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    cout &lt;&lt; hours &lt;&lt; ':' &lt;&lt; minutes &lt;&lt; ':' &lt;&lt; seconds &lt;&lt; '\n' ;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  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private:    int hours , minutes , seconds ;	 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};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int main()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{ DateTime dt( 2009, 1, 1, 12, 30, 0 )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   dt.Print()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/>
              <a:t>   }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295400" y="4030663"/>
            <a:ext cx="2816225" cy="3111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prstShdw prst="shdw17" dist="35921" dir="2700000">
              <a:srgbClr val="99993D"/>
            </a:prstShdw>
          </a:effec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( ( Date * ) this ) -&gt; Print();</a:t>
            </a:r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1295400" y="3971925"/>
            <a:ext cx="1828800" cy="381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5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9.2.2  </a:t>
            </a:r>
            <a:r>
              <a:rPr lang="zh-CN" altLang="en-US" smtClean="0"/>
              <a:t>派生类指针引用基类对象</a:t>
            </a:r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3810000" y="381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9-2  </a:t>
            </a:r>
            <a:r>
              <a:rPr lang="zh-CN" altLang="en-US" sz="2000" b="1" i="1">
                <a:solidFill>
                  <a:srgbClr val="006600"/>
                </a:solidFill>
              </a:rPr>
              <a:t>日期时间程序。在派生类中调用基类同名成员函数</a:t>
            </a:r>
            <a:r>
              <a:rPr lang="zh-CN" altLang="en-US" sz="2000" i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25607" name="AutoShape 12"/>
          <p:cNvSpPr>
            <a:spLocks/>
          </p:cNvSpPr>
          <p:nvPr/>
        </p:nvSpPr>
        <p:spPr bwMode="auto">
          <a:xfrm>
            <a:off x="4932363" y="2565400"/>
            <a:ext cx="2787650" cy="1008063"/>
          </a:xfrm>
          <a:prstGeom prst="borderCallout2">
            <a:avLst>
              <a:gd name="adj1" fmla="val 11338"/>
              <a:gd name="adj2" fmla="val -2731"/>
              <a:gd name="adj3" fmla="val 11338"/>
              <a:gd name="adj4" fmla="val -18620"/>
              <a:gd name="adj5" fmla="val 137481"/>
              <a:gd name="adj6" fmla="val -6964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对 </a:t>
            </a:r>
            <a:r>
              <a:rPr lang="en-US" altLang="zh-CN" sz="1800" b="1"/>
              <a:t>this </a:t>
            </a:r>
            <a:r>
              <a:rPr lang="zh-CN" altLang="en-US" sz="1800" b="1">
                <a:latin typeface="宋体" pitchFamily="2" charset="-122"/>
              </a:rPr>
              <a:t>指针作类型转换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调用基类成员函数</a:t>
            </a:r>
            <a:r>
              <a:rPr lang="zh-CN" altLang="en-US" sz="1800" b="1"/>
              <a:t> </a:t>
            </a:r>
          </a:p>
        </p:txBody>
      </p:sp>
      <p:pic>
        <p:nvPicPr>
          <p:cNvPr id="555021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5013325"/>
            <a:ext cx="297973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9248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Date( int y, int m, int d )   { SetDate( y, m, d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void SetDate( int y, int m, int d ) { year = y ; month = m ; day = d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</a:t>
            </a:r>
            <a:r>
              <a:rPr lang="en-US" altLang="zh-CN" sz="1600" b="1">
                <a:solidFill>
                  <a:srgbClr val="0000FF"/>
                </a:solidFill>
              </a:rPr>
              <a:t>void Print() { cout &lt;&lt; year &lt;&lt; '/' &lt;&lt; month &lt;&lt; '/' &lt;&lt; day &lt;&lt; "; " 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protected :    int year , month , day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DateTime : public Date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DateTime( int y, int m, int d, int h, int mi, int s ) : Date( y, m, d ) { SetTime( h, mi, s );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void SetTime( int h, int mi, int s )  { hours = h;  minutes = mi;  seconds = s;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void Print()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{ </a:t>
            </a:r>
            <a:r>
              <a:rPr lang="en-US" altLang="zh-CN" sz="16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( Date * ) this ) -&gt; Print();</a:t>
            </a:r>
            <a:r>
              <a:rPr lang="en-US" altLang="zh-CN" sz="1600"/>
              <a:t>	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cout &lt;&lt; hours &lt;&lt; ':' &lt;&lt; minutes &lt;&lt; ':' &lt;&lt; seconds &lt;&lt; '\n' ;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}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private:    int hours , minutes , seconds ;	  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int main()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{ DateTime dt( 2009, 1, 1, 12, 30, 0 )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dt.Print() ;</a:t>
            </a:r>
          </a:p>
          <a:p>
            <a:pPr algn="just">
              <a:lnSpc>
                <a:spcPct val="10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}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9.2.2  </a:t>
            </a:r>
            <a:r>
              <a:rPr lang="zh-CN" altLang="en-US" smtClean="0"/>
              <a:t>派生类指针引用基类对象</a:t>
            </a:r>
          </a:p>
        </p:txBody>
      </p:sp>
      <p:sp>
        <p:nvSpPr>
          <p:cNvPr id="26628" name="Rectangle 9"/>
          <p:cNvSpPr>
            <a:spLocks noChangeArrowheads="1"/>
          </p:cNvSpPr>
          <p:nvPr/>
        </p:nvSpPr>
        <p:spPr bwMode="auto">
          <a:xfrm>
            <a:off x="3810000" y="3810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9-2  </a:t>
            </a:r>
            <a:r>
              <a:rPr lang="zh-CN" altLang="en-US" sz="2000" b="1" i="1">
                <a:solidFill>
                  <a:srgbClr val="006600"/>
                </a:solidFill>
              </a:rPr>
              <a:t>日期时间程序。在派生类中调用基类同名成员函数</a:t>
            </a:r>
            <a:r>
              <a:rPr lang="zh-CN" altLang="en-US" sz="2000" i="1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642058" name="Rectangle 10"/>
          <p:cNvSpPr>
            <a:spLocks noChangeArrowheads="1"/>
          </p:cNvSpPr>
          <p:nvPr/>
        </p:nvSpPr>
        <p:spPr bwMode="auto">
          <a:xfrm>
            <a:off x="1295400" y="4014788"/>
            <a:ext cx="2362200" cy="3111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prstShdw prst="shdw17" dist="35921" dir="2700000">
              <a:srgbClr val="99FF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Date :: Print();</a:t>
            </a:r>
          </a:p>
        </p:txBody>
      </p:sp>
      <p:sp>
        <p:nvSpPr>
          <p:cNvPr id="642059" name="AutoShape 11"/>
          <p:cNvSpPr>
            <a:spLocks noChangeArrowheads="1"/>
          </p:cNvSpPr>
          <p:nvPr/>
        </p:nvSpPr>
        <p:spPr bwMode="auto">
          <a:xfrm>
            <a:off x="4038600" y="1268413"/>
            <a:ext cx="3048000" cy="1524000"/>
          </a:xfrm>
          <a:prstGeom prst="cloudCallout">
            <a:avLst>
              <a:gd name="adj1" fmla="val -71042"/>
              <a:gd name="adj2" fmla="val 118333"/>
            </a:avLst>
          </a:prstGeom>
          <a:gradFill rotWithShape="0">
            <a:gsLst>
              <a:gs pos="0">
                <a:srgbClr val="FFFFFF"/>
              </a:gs>
              <a:gs pos="50000">
                <a:srgbClr val="99FF99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zh-CN" alt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等价吗？</a:t>
            </a:r>
          </a:p>
          <a:p>
            <a:pPr>
              <a:lnSpc>
                <a:spcPct val="130000"/>
              </a:lnSpc>
              <a:defRPr/>
            </a:pPr>
            <a:r>
              <a:rPr lang="zh-CN" alt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      为什么？</a:t>
            </a:r>
          </a:p>
        </p:txBody>
      </p:sp>
      <p:pic>
        <p:nvPicPr>
          <p:cNvPr id="26631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5013325"/>
            <a:ext cx="297973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4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4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8" grpId="0" animBg="1" autoUpdateAnimBg="0"/>
      <p:bldP spid="642059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990600" y="2546350"/>
            <a:ext cx="73152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冠以关键字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virtual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的成员函数称为虚函数</a:t>
            </a:r>
          </a:p>
          <a:p>
            <a:pPr algn="l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实现运行时多态的关键首先是要说明虚函数，另外，必须用</a:t>
            </a:r>
          </a:p>
          <a:p>
            <a:pPr algn="l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基类指针调用派生类的不同实现版本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8382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9.3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虚函数和动态联编</a:t>
            </a:r>
            <a:r>
              <a:rPr lang="zh-CN" altLang="en-US" sz="20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4" grpId="0" autoUpdateAnimBg="0"/>
      <p:bldP spid="55603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Text Box 2"/>
          <p:cNvSpPr txBox="1">
            <a:spLocks noChangeArrowheads="1"/>
          </p:cNvSpPr>
          <p:nvPr/>
        </p:nvSpPr>
        <p:spPr bwMode="auto">
          <a:xfrm>
            <a:off x="990600" y="2193925"/>
            <a:ext cx="7315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基类指针虽然获取派生类对象地址，却只能访问派生类从基类继承的成员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auto">
          <a:xfrm>
            <a:off x="946150" y="914400"/>
            <a:ext cx="368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9.3.1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虚函数和基类指针</a:t>
            </a:r>
            <a:endParaRPr lang="zh-CN" altLang="en-US" b="1">
              <a:solidFill>
                <a:srgbClr val="CC3300"/>
              </a:solidFill>
              <a:latin typeface="宋体" pitchFamily="2" charset="-122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8" grpId="0" autoUpdateAnimBg="0"/>
      <p:bldP spid="557059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78486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sp>
        <p:nvSpPr>
          <p:cNvPr id="558083" name="Rectangle 3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 autoUpdateAnimBg="0"/>
      <p:bldP spid="55808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</a:t>
            </a:r>
            <a:r>
              <a:rPr lang="en-US" altLang="zh-CN" sz="1800" b="1">
                <a:solidFill>
                  <a:srgbClr val="0000FF"/>
                </a:solidFill>
              </a:rPr>
              <a:t>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0726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0727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0728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0729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0730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0731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0732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0733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0734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0735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0736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0737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0738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0739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30724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0725" name="Rectangle 22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Text Box 2"/>
          <p:cNvSpPr txBox="1">
            <a:spLocks noChangeArrowheads="1"/>
          </p:cNvSpPr>
          <p:nvPr/>
        </p:nvSpPr>
        <p:spPr bwMode="auto">
          <a:xfrm>
            <a:off x="609600" y="1828800"/>
            <a:ext cx="80772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联编是指一个程序模块、代码之间互相关联的过程。</a:t>
            </a:r>
          </a:p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静态联编，是程序的匹配、连接在编译阶段实现，也称为早期匹配。</a:t>
            </a:r>
          </a:p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重载函数使用静态联编。</a:t>
            </a:r>
          </a:p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动态联编是指程序联编推迟到运行时进行，所以又称为晚期联编。</a:t>
            </a:r>
          </a:p>
          <a:p>
            <a:pPr algn="just">
              <a:lnSpc>
                <a:spcPct val="22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switch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语句和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if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语句是动态联编的例子。</a:t>
            </a:r>
          </a:p>
        </p:txBody>
      </p:sp>
      <p:sp>
        <p:nvSpPr>
          <p:cNvPr id="535558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533400"/>
            <a:ext cx="5561013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9.1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静态联编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3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4" grpId="0" autoUpdateAnimBg="0"/>
      <p:bldP spid="53555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1747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1752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1753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1754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1755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1756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1757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1758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1759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1760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1761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1762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1763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1764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1765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560147" name="Text Box 19"/>
          <p:cNvSpPr txBox="1">
            <a:spLocks noChangeArrowheads="1"/>
          </p:cNvSpPr>
          <p:nvPr/>
        </p:nvSpPr>
        <p:spPr bwMode="auto">
          <a:xfrm>
            <a:off x="4114800" y="2171700"/>
            <a:ext cx="307975" cy="2667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</a:pPr>
            <a:r>
              <a:rPr lang="en-US" altLang="zh-CN" sz="1800" b="1" i="1"/>
              <a:t>p</a:t>
            </a:r>
          </a:p>
        </p:txBody>
      </p:sp>
      <p:sp>
        <p:nvSpPr>
          <p:cNvPr id="560148" name="AutoShape 20"/>
          <p:cNvSpPr>
            <a:spLocks/>
          </p:cNvSpPr>
          <p:nvPr/>
        </p:nvSpPr>
        <p:spPr bwMode="auto">
          <a:xfrm>
            <a:off x="3124200" y="28956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21500"/>
              <a:gd name="adj5" fmla="val 289065"/>
              <a:gd name="adj6" fmla="val -7783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定义基类指针</a:t>
            </a:r>
          </a:p>
        </p:txBody>
      </p:sp>
      <p:sp>
        <p:nvSpPr>
          <p:cNvPr id="31750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1751" name="Rectangle 24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6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7" grpId="0" animBg="1" autoUpdateAnimBg="0"/>
      <p:bldP spid="560148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2776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2777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2778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2779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2780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2781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2782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2783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2784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2785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2786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2787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2788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2789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561171" name="Line 19"/>
          <p:cNvSpPr>
            <a:spLocks noChangeShapeType="1"/>
          </p:cNvSpPr>
          <p:nvPr/>
        </p:nvSpPr>
        <p:spPr bwMode="auto">
          <a:xfrm>
            <a:off x="4418013" y="2282825"/>
            <a:ext cx="533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773" name="Text Box 20"/>
          <p:cNvSpPr txBox="1">
            <a:spLocks noChangeArrowheads="1"/>
          </p:cNvSpPr>
          <p:nvPr/>
        </p:nvSpPr>
        <p:spPr bwMode="auto">
          <a:xfrm>
            <a:off x="4114800" y="2171700"/>
            <a:ext cx="307975" cy="2667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</a:pPr>
            <a:r>
              <a:rPr lang="en-US" altLang="zh-CN" sz="1800" b="1" i="1"/>
              <a:t>p</a:t>
            </a:r>
          </a:p>
        </p:txBody>
      </p:sp>
      <p:sp>
        <p:nvSpPr>
          <p:cNvPr id="32774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2775" name="Rectangle 24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1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7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600" b="1">
                <a:solidFill>
                  <a:srgbClr val="0000FF"/>
                </a:solidFill>
              </a:rPr>
              <a:t>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3804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3805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62183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33807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3808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3809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3810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3811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3812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3813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3814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3815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3816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3817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33796" name="Group 19"/>
          <p:cNvGrpSpPr>
            <a:grpSpLocks/>
          </p:cNvGrpSpPr>
          <p:nvPr/>
        </p:nvGrpSpPr>
        <p:grpSpPr bwMode="auto">
          <a:xfrm>
            <a:off x="4114800" y="2171700"/>
            <a:ext cx="836613" cy="266700"/>
            <a:chOff x="2209" y="2424"/>
            <a:chExt cx="527" cy="168"/>
          </a:xfrm>
        </p:grpSpPr>
        <p:sp>
          <p:nvSpPr>
            <p:cNvPr id="33802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03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3797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3798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4572000" y="4076700"/>
            <a:ext cx="4156075" cy="2227263"/>
            <a:chOff x="2880" y="2568"/>
            <a:chExt cx="2618" cy="1403"/>
          </a:xfrm>
        </p:grpSpPr>
        <p:pic>
          <p:nvPicPr>
            <p:cNvPr id="33800" name="Picture 2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2568"/>
              <a:ext cx="261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1" name="Rectangle 24"/>
            <p:cNvSpPr>
              <a:spLocks noChangeArrowheads="1"/>
            </p:cNvSpPr>
            <p:nvPr/>
          </p:nvSpPr>
          <p:spPr bwMode="auto">
            <a:xfrm>
              <a:off x="2935" y="2931"/>
              <a:ext cx="2222" cy="77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4828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4829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4830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4831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4832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4833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4834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4835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4836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4837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4838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4839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4840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14800" y="2628900"/>
            <a:ext cx="836613" cy="266700"/>
            <a:chOff x="2209" y="2424"/>
            <a:chExt cx="527" cy="168"/>
          </a:xfrm>
        </p:grpSpPr>
        <p:sp>
          <p:nvSpPr>
            <p:cNvPr id="34825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26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4821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4822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4823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4" name="Rectangle 31"/>
          <p:cNvSpPr>
            <a:spLocks noChangeArrowheads="1"/>
          </p:cNvSpPr>
          <p:nvPr/>
        </p:nvSpPr>
        <p:spPr bwMode="auto">
          <a:xfrm>
            <a:off x="4659313" y="4652963"/>
            <a:ext cx="3527425" cy="12239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5851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5852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5853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64232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</a:p>
            </p:txBody>
          </p:sp>
          <p:sp>
            <p:nvSpPr>
              <p:cNvPr id="35855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5856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5857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5858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5859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5860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5861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5862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5863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5864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35844" name="Group 19"/>
          <p:cNvGrpSpPr>
            <a:grpSpLocks/>
          </p:cNvGrpSpPr>
          <p:nvPr/>
        </p:nvGrpSpPr>
        <p:grpSpPr bwMode="auto">
          <a:xfrm>
            <a:off x="4114800" y="2628900"/>
            <a:ext cx="836613" cy="266700"/>
            <a:chOff x="2209" y="2424"/>
            <a:chExt cx="527" cy="168"/>
          </a:xfrm>
        </p:grpSpPr>
        <p:sp>
          <p:nvSpPr>
            <p:cNvPr id="35849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0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5845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5846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5847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Rectangle 29"/>
          <p:cNvSpPr>
            <a:spLocks noChangeArrowheads="1"/>
          </p:cNvSpPr>
          <p:nvPr/>
        </p:nvSpPr>
        <p:spPr bwMode="auto">
          <a:xfrm>
            <a:off x="4659313" y="4652963"/>
            <a:ext cx="3527425" cy="12239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600" b="1">
                <a:solidFill>
                  <a:srgbClr val="0000FF"/>
                </a:solidFill>
              </a:rPr>
              <a:t>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6875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6876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6877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65256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</a:p>
            </p:txBody>
          </p:sp>
          <p:sp>
            <p:nvSpPr>
              <p:cNvPr id="36879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6880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6881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6882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6883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6884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6885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6886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6887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6888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36868" name="Group 19"/>
          <p:cNvGrpSpPr>
            <a:grpSpLocks/>
          </p:cNvGrpSpPr>
          <p:nvPr/>
        </p:nvGrpSpPr>
        <p:grpSpPr bwMode="auto">
          <a:xfrm>
            <a:off x="4114800" y="2628900"/>
            <a:ext cx="836613" cy="266700"/>
            <a:chOff x="2209" y="2424"/>
            <a:chExt cx="527" cy="168"/>
          </a:xfrm>
        </p:grpSpPr>
        <p:sp>
          <p:nvSpPr>
            <p:cNvPr id="36873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74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6869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6870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6871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Rectangle 29"/>
          <p:cNvSpPr>
            <a:spLocks noChangeArrowheads="1"/>
          </p:cNvSpPr>
          <p:nvPr/>
        </p:nvSpPr>
        <p:spPr bwMode="auto">
          <a:xfrm>
            <a:off x="4659313" y="4868863"/>
            <a:ext cx="3527425" cy="10080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7891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7899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7900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7901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7902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7903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7904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7905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7906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7907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7908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7909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7910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7911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7912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37897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898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7893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7894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7895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6" name="Rectangle 29"/>
          <p:cNvSpPr>
            <a:spLocks noChangeArrowheads="1"/>
          </p:cNvSpPr>
          <p:nvPr/>
        </p:nvSpPr>
        <p:spPr bwMode="auto">
          <a:xfrm>
            <a:off x="4659313" y="4868863"/>
            <a:ext cx="3527425" cy="10080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600" b="1">
                <a:solidFill>
                  <a:srgbClr val="0000FF"/>
                </a:solidFill>
              </a:rPr>
              <a:t>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8915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8923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8924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8925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8926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8927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67306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38929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8930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8931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8932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8933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8934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8935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8936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38916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38921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922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38917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8918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8919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Rectangle 29"/>
          <p:cNvSpPr>
            <a:spLocks noChangeArrowheads="1"/>
          </p:cNvSpPr>
          <p:nvPr/>
        </p:nvSpPr>
        <p:spPr bwMode="auto">
          <a:xfrm>
            <a:off x="4659313" y="5084763"/>
            <a:ext cx="3527425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39939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39948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39949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39950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39951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39952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39953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39954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39955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39956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39957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39958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39959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39960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39961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39940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39946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47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 useBgFill="1">
        <p:nvSpPr>
          <p:cNvPr id="568344" name="Rectangle 24"/>
          <p:cNvSpPr>
            <a:spLocks noChangeArrowheads="1"/>
          </p:cNvSpPr>
          <p:nvPr/>
        </p:nvSpPr>
        <p:spPr bwMode="auto">
          <a:xfrm>
            <a:off x="1800225" y="2278063"/>
            <a:ext cx="6429375" cy="28733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 b="1">
                <a:solidFill>
                  <a:srgbClr val="0000FF"/>
                </a:solidFill>
              </a:rPr>
              <a:t>void who()  { cout &lt;&lt; "First derived class: "&lt;&lt; x &lt;&lt; ", " &lt;&lt; y &lt;&lt; "\n" ; }</a:t>
            </a:r>
          </a:p>
        </p:txBody>
      </p:sp>
      <p:sp>
        <p:nvSpPr>
          <p:cNvPr id="39942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39943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39944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5" name="Rectangle 30"/>
          <p:cNvSpPr>
            <a:spLocks noChangeArrowheads="1"/>
          </p:cNvSpPr>
          <p:nvPr/>
        </p:nvSpPr>
        <p:spPr bwMode="auto">
          <a:xfrm>
            <a:off x="4659313" y="5084763"/>
            <a:ext cx="3527425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44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0973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0974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0975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69352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</a:p>
            </p:txBody>
          </p:sp>
          <p:sp>
            <p:nvSpPr>
              <p:cNvPr id="569353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O</a:t>
                </a:r>
              </a:p>
            </p:txBody>
          </p:sp>
          <p:sp>
            <p:nvSpPr>
              <p:cNvPr id="40978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40979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0980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0981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0982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0983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0984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0985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0986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0964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40971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972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 useBgFill="1">
        <p:nvSpPr>
          <p:cNvPr id="40965" name="Rectangle 24"/>
          <p:cNvSpPr>
            <a:spLocks noChangeArrowheads="1"/>
          </p:cNvSpPr>
          <p:nvPr/>
        </p:nvSpPr>
        <p:spPr bwMode="auto">
          <a:xfrm>
            <a:off x="1800225" y="2278063"/>
            <a:ext cx="6429375" cy="28733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 b="1">
                <a:solidFill>
                  <a:srgbClr val="0000FF"/>
                </a:solidFill>
              </a:rPr>
              <a:t>void who()  { cout &lt;&lt; "First derived class: "&lt;&lt; x &lt;&lt; ", " &lt;&lt; y &lt;&lt; "\n" ; }</a:t>
            </a:r>
          </a:p>
        </p:txBody>
      </p:sp>
      <p:sp>
        <p:nvSpPr>
          <p:cNvPr id="40966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0967" name="Rectangle 29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40968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9" name="Rectangle 33"/>
          <p:cNvSpPr>
            <a:spLocks noChangeArrowheads="1"/>
          </p:cNvSpPr>
          <p:nvPr/>
        </p:nvSpPr>
        <p:spPr bwMode="auto">
          <a:xfrm>
            <a:off x="4659313" y="5300663"/>
            <a:ext cx="3527425" cy="576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9369" name="AutoShape 25"/>
          <p:cNvSpPr>
            <a:spLocks/>
          </p:cNvSpPr>
          <p:nvPr/>
        </p:nvSpPr>
        <p:spPr bwMode="auto">
          <a:xfrm>
            <a:off x="2700338" y="3789363"/>
            <a:ext cx="2667000" cy="609600"/>
          </a:xfrm>
          <a:prstGeom prst="borderCallout2">
            <a:avLst>
              <a:gd name="adj1" fmla="val 18750"/>
              <a:gd name="adj2" fmla="val -2856"/>
              <a:gd name="adj3" fmla="val 18750"/>
              <a:gd name="adj4" fmla="val -12917"/>
              <a:gd name="adj5" fmla="val 332551"/>
              <a:gd name="adj6" fmla="val -4518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通过对象调用成员函数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6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6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533400"/>
            <a:ext cx="5561013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9.1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静态联编</a:t>
            </a:r>
          </a:p>
        </p:txBody>
      </p:sp>
      <p:sp>
        <p:nvSpPr>
          <p:cNvPr id="536582" name="Text Box 6"/>
          <p:cNvSpPr txBox="1">
            <a:spLocks noChangeArrowheads="1"/>
          </p:cNvSpPr>
          <p:nvPr/>
        </p:nvSpPr>
        <p:spPr bwMode="auto">
          <a:xfrm>
            <a:off x="592138" y="1431925"/>
            <a:ext cx="45132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普通成员函数重载可表达为两种形式：</a:t>
            </a:r>
          </a:p>
        </p:txBody>
      </p:sp>
      <p:sp>
        <p:nvSpPr>
          <p:cNvPr id="536583" name="Rectangle 7"/>
          <p:cNvSpPr>
            <a:spLocks noChangeArrowheads="1"/>
          </p:cNvSpPr>
          <p:nvPr/>
        </p:nvSpPr>
        <p:spPr bwMode="auto">
          <a:xfrm>
            <a:off x="704850" y="2346325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在一个类说明中重载</a:t>
            </a:r>
          </a:p>
        </p:txBody>
      </p:sp>
      <p:sp>
        <p:nvSpPr>
          <p:cNvPr id="536584" name="Text Box 8"/>
          <p:cNvSpPr txBox="1">
            <a:spLocks noChangeArrowheads="1"/>
          </p:cNvSpPr>
          <p:nvPr/>
        </p:nvSpPr>
        <p:spPr bwMode="auto">
          <a:xfrm>
            <a:off x="990600" y="2800350"/>
            <a:ext cx="37973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例如：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void Show ( int , char ) ;</a:t>
            </a:r>
          </a:p>
          <a:p>
            <a:pPr algn="l">
              <a:lnSpc>
                <a:spcPct val="14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	void Show ( char * , float 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6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3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53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82" grpId="0" build="p" autoUpdateAnimBg="0" advAuto="1000"/>
      <p:bldP spid="536583" grpId="0" autoUpdateAnimBg="0"/>
      <p:bldP spid="53658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1987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1996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1997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1998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41999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chemeClr val="hlink"/>
                    </a:solidFill>
                  </a:rPr>
                  <a:t>T</a:t>
                </a:r>
              </a:p>
            </p:txBody>
          </p:sp>
          <p:sp>
            <p:nvSpPr>
              <p:cNvPr id="42000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42001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42002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2003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2004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2005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2006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2007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2008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2009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1988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41994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995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 useBgFill="1">
        <p:nvSpPr>
          <p:cNvPr id="570392" name="Rectangle 24"/>
          <p:cNvSpPr>
            <a:spLocks noChangeArrowheads="1"/>
          </p:cNvSpPr>
          <p:nvPr/>
        </p:nvSpPr>
        <p:spPr bwMode="auto">
          <a:xfrm>
            <a:off x="990600" y="3644900"/>
            <a:ext cx="7715250" cy="2635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 b="1">
                <a:solidFill>
                  <a:srgbClr val="0000FF"/>
                </a:solidFill>
              </a:rPr>
              <a:t>void who()  { cout &lt;&lt; "Second derived class: "&lt;&lt; x &lt;&lt; ", " &lt;&lt; y &lt;&lt; ", " &lt;&lt; z &lt;&lt; "\n" ; }</a:t>
            </a:r>
          </a:p>
        </p:txBody>
      </p:sp>
      <p:sp>
        <p:nvSpPr>
          <p:cNvPr id="41990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1991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41992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3" name="Rectangle 30"/>
          <p:cNvSpPr>
            <a:spLocks noChangeArrowheads="1"/>
          </p:cNvSpPr>
          <p:nvPr/>
        </p:nvSpPr>
        <p:spPr bwMode="auto">
          <a:xfrm>
            <a:off x="4659313" y="5300663"/>
            <a:ext cx="3527425" cy="576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0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92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3011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3021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3022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3023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43024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chemeClr val="hlink"/>
                    </a:solidFill>
                  </a:rPr>
                  <a:t>T</a:t>
                </a:r>
              </a:p>
            </p:txBody>
          </p:sp>
          <p:sp>
            <p:nvSpPr>
              <p:cNvPr id="43025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chemeClr val="hlink"/>
                    </a:solidFill>
                  </a:rPr>
                  <a:t>O</a:t>
                </a:r>
              </a:p>
            </p:txBody>
          </p:sp>
          <p:sp>
            <p:nvSpPr>
              <p:cNvPr id="571402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571403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</a:p>
            </p:txBody>
          </p:sp>
          <p:sp>
            <p:nvSpPr>
              <p:cNvPr id="571404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43029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3030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3031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3032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3033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3034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3012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43019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020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43013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3014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71421" name="Oval 29"/>
          <p:cNvSpPr>
            <a:spLocks noChangeArrowheads="1"/>
          </p:cNvSpPr>
          <p:nvPr/>
        </p:nvSpPr>
        <p:spPr bwMode="auto">
          <a:xfrm>
            <a:off x="1066800" y="6140450"/>
            <a:ext cx="1371600" cy="4572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 useBgFill="1">
        <p:nvSpPr>
          <p:cNvPr id="43016" name="Rectangle 30"/>
          <p:cNvSpPr>
            <a:spLocks noChangeArrowheads="1"/>
          </p:cNvSpPr>
          <p:nvPr/>
        </p:nvSpPr>
        <p:spPr bwMode="auto">
          <a:xfrm>
            <a:off x="990600" y="3644900"/>
            <a:ext cx="7715250" cy="2635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600" b="1">
                <a:solidFill>
                  <a:srgbClr val="0000FF"/>
                </a:solidFill>
              </a:rPr>
              <a:t>void who()  { cout &lt;&lt; "Second derived class: "&lt;&lt; x &lt;&lt; ", " &lt;&lt; y &lt;&lt; ", " &lt;&lt; z &lt;&lt; "\n" ; }</a:t>
            </a:r>
          </a:p>
        </p:txBody>
      </p:sp>
      <p:pic>
        <p:nvPicPr>
          <p:cNvPr id="43017" name="Picture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1416" name="AutoShape 24"/>
          <p:cNvSpPr>
            <a:spLocks/>
          </p:cNvSpPr>
          <p:nvPr/>
        </p:nvSpPr>
        <p:spPr bwMode="auto">
          <a:xfrm>
            <a:off x="3505200" y="3971925"/>
            <a:ext cx="2667000" cy="609600"/>
          </a:xfrm>
          <a:prstGeom prst="borderCallout2">
            <a:avLst>
              <a:gd name="adj1" fmla="val 18750"/>
              <a:gd name="adj2" fmla="val -2856"/>
              <a:gd name="adj3" fmla="val 18750"/>
              <a:gd name="adj4" fmla="val -15833"/>
              <a:gd name="adj5" fmla="val 331250"/>
              <a:gd name="adj6" fmla="val -5762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基类指针做类型转换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1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7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21" grpId="0" animBg="1"/>
      <p:bldP spid="571416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4035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4044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4045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72423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572424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</a:p>
            </p:txBody>
          </p:sp>
          <p:sp>
            <p:nvSpPr>
              <p:cNvPr id="44048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72426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44050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4051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4052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4053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4054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4055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4056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4057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4036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44042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043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72439" name="Oval 23"/>
          <p:cNvSpPr>
            <a:spLocks noChangeArrowheads="1"/>
          </p:cNvSpPr>
          <p:nvPr/>
        </p:nvSpPr>
        <p:spPr bwMode="auto">
          <a:xfrm>
            <a:off x="2362200" y="762000"/>
            <a:ext cx="3429000" cy="1219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rgbClr val="0000FF"/>
                </a:solidFill>
                <a:latin typeface="宋体" pitchFamily="2" charset="-122"/>
              </a:rPr>
              <a:t>通过基类指针</a:t>
            </a:r>
          </a:p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rgbClr val="0000FF"/>
                </a:solidFill>
                <a:latin typeface="宋体" pitchFamily="2" charset="-122"/>
              </a:rPr>
              <a:t>只能访问从基类继承的成员</a:t>
            </a:r>
            <a:r>
              <a:rPr lang="zh-CN" altLang="en-US" sz="2000" b="1" i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72440" name="Oval 24"/>
          <p:cNvSpPr>
            <a:spLocks noChangeArrowheads="1"/>
          </p:cNvSpPr>
          <p:nvPr/>
        </p:nvSpPr>
        <p:spPr bwMode="auto">
          <a:xfrm>
            <a:off x="5638800" y="1752600"/>
            <a:ext cx="1066800" cy="1905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9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4040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44041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2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39" grpId="0" animBg="1" autoUpdateAnimBg="0"/>
      <p:bldP spid="57244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Text Box 2"/>
          <p:cNvSpPr txBox="1">
            <a:spLocks noChangeArrowheads="1"/>
          </p:cNvSpPr>
          <p:nvPr/>
        </p:nvSpPr>
        <p:spPr bwMode="auto">
          <a:xfrm>
            <a:off x="685800" y="180975"/>
            <a:ext cx="81534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"Base class: " &lt;&lt; x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void who()  { cout &lt;&lt; "First derived class: "&lt;&lt; x &lt;&lt; ", " &lt;&lt; y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void who()  { cout &lt;&lt; "Second derived class: "&lt;&lt; x &lt;&lt; ", " &lt;&lt; y &lt;&lt; ", " &lt;&lt; z &lt;&lt; "\n" ; }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F_obj.who()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( ( Second_d * ) p ) -&gt; who() ;</a:t>
            </a:r>
          </a:p>
          <a:p>
            <a:pPr algn="l"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5059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5067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5068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5069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45070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45071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45072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45073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5074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5075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/>
                  <a:t>x</a:t>
                </a:r>
              </a:p>
            </p:txBody>
          </p:sp>
          <p:sp>
            <p:nvSpPr>
              <p:cNvPr id="45076" name="Text Box 14"/>
              <p:cNvSpPr txBox="1">
                <a:spLocks noChangeArrowheads="1"/>
              </p:cNvSpPr>
              <p:nvPr/>
            </p:nvSpPr>
            <p:spPr bwMode="auto">
              <a:xfrm>
                <a:off x="3124" y="235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/>
                  <a:t>y</a:t>
                </a:r>
              </a:p>
            </p:txBody>
          </p:sp>
          <p:sp>
            <p:nvSpPr>
              <p:cNvPr id="45077" name="Text Box 15"/>
              <p:cNvSpPr txBox="1">
                <a:spLocks noChangeArrowheads="1"/>
              </p:cNvSpPr>
              <p:nvPr/>
            </p:nvSpPr>
            <p:spPr bwMode="auto">
              <a:xfrm>
                <a:off x="3704" y="2736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/>
                  <a:t>z</a:t>
                </a:r>
              </a:p>
            </p:txBody>
          </p:sp>
          <p:sp>
            <p:nvSpPr>
              <p:cNvPr id="45078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5079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5080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5060" name="Group 19"/>
          <p:cNvGrpSpPr>
            <a:grpSpLocks/>
          </p:cNvGrpSpPr>
          <p:nvPr/>
        </p:nvGrpSpPr>
        <p:grpSpPr bwMode="auto">
          <a:xfrm>
            <a:off x="4114800" y="3200400"/>
            <a:ext cx="836613" cy="266700"/>
            <a:chOff x="2209" y="2424"/>
            <a:chExt cx="527" cy="168"/>
          </a:xfrm>
        </p:grpSpPr>
        <p:sp>
          <p:nvSpPr>
            <p:cNvPr id="45065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066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73463" name="Oval 23"/>
          <p:cNvSpPr>
            <a:spLocks noChangeArrowheads="1"/>
          </p:cNvSpPr>
          <p:nvPr/>
        </p:nvSpPr>
        <p:spPr bwMode="auto">
          <a:xfrm>
            <a:off x="2362200" y="762000"/>
            <a:ext cx="3429000" cy="1219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修改程序</a:t>
            </a:r>
          </a:p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定义虚函数</a:t>
            </a:r>
            <a:endParaRPr lang="zh-CN" altLang="en-US" sz="20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062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5063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45064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76700"/>
            <a:ext cx="41560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3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>
                <a:solidFill>
                  <a:srgbClr val="0000FF"/>
                </a:solidFill>
              </a:rPr>
              <a:t>virtual </a:t>
            </a:r>
            <a:r>
              <a:rPr lang="en-US" altLang="zh-CN" sz="1800"/>
              <a:t>void who()  { cout &lt;&lt; "Base class: " &lt;&lt; x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/>
              <a:t>void who()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/>
              <a:t>void who()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sp>
        <p:nvSpPr>
          <p:cNvPr id="574468" name="Oval 4"/>
          <p:cNvSpPr>
            <a:spLocks noChangeArrowheads="1"/>
          </p:cNvSpPr>
          <p:nvPr/>
        </p:nvSpPr>
        <p:spPr bwMode="auto">
          <a:xfrm>
            <a:off x="1752600" y="1193800"/>
            <a:ext cx="1905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4469" name="AutoShape 5"/>
          <p:cNvSpPr>
            <a:spLocks/>
          </p:cNvSpPr>
          <p:nvPr/>
        </p:nvSpPr>
        <p:spPr bwMode="auto">
          <a:xfrm>
            <a:off x="4876800" y="1955800"/>
            <a:ext cx="2286000" cy="609600"/>
          </a:xfrm>
          <a:prstGeom prst="borderCallout2">
            <a:avLst>
              <a:gd name="adj1" fmla="val 18750"/>
              <a:gd name="adj2" fmla="val -3333"/>
              <a:gd name="adj3" fmla="val 18750"/>
              <a:gd name="adj4" fmla="val -17361"/>
              <a:gd name="adj5" fmla="val -66926"/>
              <a:gd name="adj6" fmla="val -6270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基类定义虚函数</a:t>
            </a:r>
          </a:p>
        </p:txBody>
      </p:sp>
      <p:sp>
        <p:nvSpPr>
          <p:cNvPr id="4608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6086" name="Rectangle 9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7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7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6" grpId="0" autoUpdateAnimBg="0"/>
      <p:bldP spid="574468" grpId="0" animBg="1"/>
      <p:bldP spid="574469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>
                <a:solidFill>
                  <a:srgbClr val="0000FF"/>
                </a:solidFill>
              </a:rPr>
              <a:t>virtual </a:t>
            </a:r>
            <a:r>
              <a:rPr lang="en-US" altLang="zh-CN" sz="1800"/>
              <a:t>void who()  { cout &lt;&lt; "Base class: " &lt;&lt; x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>
                <a:solidFill>
                  <a:srgbClr val="0000FF"/>
                </a:solidFill>
              </a:rPr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sp>
        <p:nvSpPr>
          <p:cNvPr id="47107" name="Oval 4"/>
          <p:cNvSpPr>
            <a:spLocks noChangeArrowheads="1"/>
          </p:cNvSpPr>
          <p:nvPr/>
        </p:nvSpPr>
        <p:spPr bwMode="auto">
          <a:xfrm>
            <a:off x="1752600" y="1176338"/>
            <a:ext cx="1905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5493" name="AutoShape 5"/>
          <p:cNvSpPr>
            <a:spLocks/>
          </p:cNvSpPr>
          <p:nvPr/>
        </p:nvSpPr>
        <p:spPr bwMode="auto">
          <a:xfrm>
            <a:off x="4572000" y="3200400"/>
            <a:ext cx="2362200" cy="838200"/>
          </a:xfrm>
          <a:prstGeom prst="borderCallout2">
            <a:avLst>
              <a:gd name="adj1" fmla="val 13634"/>
              <a:gd name="adj2" fmla="val -3227"/>
              <a:gd name="adj3" fmla="val 13634"/>
              <a:gd name="adj4" fmla="val -25537"/>
              <a:gd name="adj5" fmla="val 97157"/>
              <a:gd name="adj6" fmla="val -9771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 sz="1800" b="1"/>
              <a:t>派生类的重定义版本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默认为虚函数</a:t>
            </a:r>
          </a:p>
        </p:txBody>
      </p:sp>
      <p:sp>
        <p:nvSpPr>
          <p:cNvPr id="575494" name="Oval 6"/>
          <p:cNvSpPr>
            <a:spLocks noChangeArrowheads="1"/>
          </p:cNvSpPr>
          <p:nvPr/>
        </p:nvSpPr>
        <p:spPr bwMode="auto">
          <a:xfrm>
            <a:off x="1676400" y="2400300"/>
            <a:ext cx="13716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75495" name="Oval 7"/>
          <p:cNvSpPr>
            <a:spLocks noChangeArrowheads="1"/>
          </p:cNvSpPr>
          <p:nvPr/>
        </p:nvSpPr>
        <p:spPr bwMode="auto">
          <a:xfrm>
            <a:off x="762000" y="3810000"/>
            <a:ext cx="13716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75496" name="Line 8"/>
          <p:cNvSpPr>
            <a:spLocks noChangeShapeType="1"/>
          </p:cNvSpPr>
          <p:nvPr/>
        </p:nvSpPr>
        <p:spPr bwMode="auto">
          <a:xfrm>
            <a:off x="2987675" y="2781300"/>
            <a:ext cx="898525" cy="5715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oval" w="lg" len="lg"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112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7113" name="Rectangle 12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7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5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7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3" grpId="0" animBg="1" autoUpdateAnimBg="0"/>
      <p:bldP spid="575494" grpId="0" animBg="1" autoUpdateAnimBg="0"/>
      <p:bldP spid="575495" grpId="0" animBg="1" autoUpdateAnimBg="0"/>
      <p:bldP spid="57549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</a:t>
            </a:r>
            <a:r>
              <a:rPr lang="en-US" altLang="zh-CN" sz="1800" b="1">
                <a:solidFill>
                  <a:srgbClr val="0000FF"/>
                </a:solidFill>
              </a:rPr>
              <a:t>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8134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8135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8136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48137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48138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48139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48140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8141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8142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8143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8144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8145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8146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8147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48132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8133" name="Rectangle 22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49155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49159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49160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49161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49162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49163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49164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49165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49166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49167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49168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49169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49170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49171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49172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577555" name="Text Box 19"/>
          <p:cNvSpPr txBox="1">
            <a:spLocks noChangeArrowheads="1"/>
          </p:cNvSpPr>
          <p:nvPr/>
        </p:nvSpPr>
        <p:spPr bwMode="auto">
          <a:xfrm>
            <a:off x="4114800" y="2171700"/>
            <a:ext cx="307975" cy="2667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</a:pPr>
            <a:r>
              <a:rPr lang="en-US" altLang="zh-CN" sz="1800" b="1" i="1"/>
              <a:t>p</a:t>
            </a:r>
          </a:p>
        </p:txBody>
      </p:sp>
      <p:sp>
        <p:nvSpPr>
          <p:cNvPr id="49157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49158" name="Rectangle 23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55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0179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0184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0185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0186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0187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0188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0189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50190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50191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50192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0193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0194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0195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0196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0197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>
        <p:nvSpPr>
          <p:cNvPr id="578579" name="Line 19"/>
          <p:cNvSpPr>
            <a:spLocks noChangeShapeType="1"/>
          </p:cNvSpPr>
          <p:nvPr/>
        </p:nvSpPr>
        <p:spPr bwMode="auto">
          <a:xfrm>
            <a:off x="4418013" y="2282825"/>
            <a:ext cx="533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181" name="Text Box 20"/>
          <p:cNvSpPr txBox="1">
            <a:spLocks noChangeArrowheads="1"/>
          </p:cNvSpPr>
          <p:nvPr/>
        </p:nvSpPr>
        <p:spPr bwMode="auto">
          <a:xfrm>
            <a:off x="4114800" y="2171700"/>
            <a:ext cx="307975" cy="2667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0000"/>
              </a:lnSpc>
            </a:pPr>
            <a:r>
              <a:rPr lang="en-US" altLang="zh-CN" sz="1800" b="1" i="1"/>
              <a:t>p</a:t>
            </a:r>
          </a:p>
        </p:txBody>
      </p:sp>
      <p:sp>
        <p:nvSpPr>
          <p:cNvPr id="501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0183" name="Rectangle 24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8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7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>
                <a:solidFill>
                  <a:srgbClr val="0000FF"/>
                </a:solidFill>
              </a:rPr>
              <a:t>virtual void who()  { cout &lt;&lt; "Base class: " &lt;&lt; x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1203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1212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1213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79591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51215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1216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1217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51218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51219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51220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1221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1222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1223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1224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1225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51204" name="Group 19"/>
          <p:cNvGrpSpPr>
            <a:grpSpLocks/>
          </p:cNvGrpSpPr>
          <p:nvPr/>
        </p:nvGrpSpPr>
        <p:grpSpPr bwMode="auto">
          <a:xfrm>
            <a:off x="4114800" y="2171700"/>
            <a:ext cx="836613" cy="266700"/>
            <a:chOff x="2209" y="2424"/>
            <a:chExt cx="527" cy="168"/>
          </a:xfrm>
        </p:grpSpPr>
        <p:sp>
          <p:nvSpPr>
            <p:cNvPr id="51210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211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1205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1206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4356100" y="4581525"/>
            <a:ext cx="4318000" cy="1831975"/>
            <a:chOff x="2744" y="2886"/>
            <a:chExt cx="2720" cy="1154"/>
          </a:xfrm>
        </p:grpSpPr>
        <p:pic>
          <p:nvPicPr>
            <p:cNvPr id="51208" name="Picture 3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44" y="2886"/>
              <a:ext cx="2720" cy="1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09" name="Rectangle 33"/>
            <p:cNvSpPr>
              <a:spLocks noChangeArrowheads="1"/>
            </p:cNvSpPr>
            <p:nvPr/>
          </p:nvSpPr>
          <p:spPr bwMode="auto">
            <a:xfrm>
              <a:off x="2789" y="3249"/>
              <a:ext cx="2314" cy="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5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533400"/>
            <a:ext cx="5561013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9.1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静态联编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92138" y="1431925"/>
            <a:ext cx="45132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普通成员函数重载可表达为两种形式：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704850" y="2346325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在一个类说明中重载</a:t>
            </a:r>
          </a:p>
        </p:txBody>
      </p:sp>
      <p:sp>
        <p:nvSpPr>
          <p:cNvPr id="537608" name="Text Box 8"/>
          <p:cNvSpPr txBox="1">
            <a:spLocks noChangeArrowheads="1"/>
          </p:cNvSpPr>
          <p:nvPr/>
        </p:nvSpPr>
        <p:spPr bwMode="auto">
          <a:xfrm>
            <a:off x="1371600" y="3814763"/>
            <a:ext cx="69215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例如：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void Show ( int , char )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；       与</a:t>
            </a:r>
            <a:endParaRPr lang="en-US" altLang="en-US" sz="1800" b="1"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40000"/>
              </a:lnSpc>
            </a:pPr>
            <a:r>
              <a:rPr lang="en-US" altLang="en-US" sz="18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void Show ( char * , float )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； 不是同一函数，编译能够区分</a:t>
            </a:r>
          </a:p>
        </p:txBody>
      </p:sp>
      <p:sp>
        <p:nvSpPr>
          <p:cNvPr id="537609" name="Rectangle 9"/>
          <p:cNvSpPr>
            <a:spLocks noChangeArrowheads="1"/>
          </p:cNvSpPr>
          <p:nvPr/>
        </p:nvSpPr>
        <p:spPr bwMode="auto">
          <a:xfrm>
            <a:off x="704850" y="2803525"/>
            <a:ext cx="653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2.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基类的成员函数在派生类重载。有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3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种编译区分方法：</a:t>
            </a:r>
          </a:p>
        </p:txBody>
      </p:sp>
      <p:sp>
        <p:nvSpPr>
          <p:cNvPr id="537610" name="Rectangle 10"/>
          <p:cNvSpPr>
            <a:spLocks noChangeArrowheads="1"/>
          </p:cNvSpPr>
          <p:nvPr/>
        </p:nvSpPr>
        <p:spPr bwMode="auto">
          <a:xfrm>
            <a:off x="704850" y="3260725"/>
            <a:ext cx="3613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）根据参数的特征加以区分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3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3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8" grpId="0" autoUpdateAnimBg="0"/>
      <p:bldP spid="537609" grpId="0" autoUpdateAnimBg="0"/>
      <p:bldP spid="537610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2227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2236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2237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2238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2239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2240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2241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52242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52243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52244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2245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2246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2247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2248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2249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14800" y="2667000"/>
            <a:ext cx="836613" cy="266700"/>
            <a:chOff x="2209" y="2424"/>
            <a:chExt cx="527" cy="168"/>
          </a:xfrm>
        </p:grpSpPr>
        <p:sp>
          <p:nvSpPr>
            <p:cNvPr id="52234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235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 useBgFill="1">
        <p:nvSpPr>
          <p:cNvPr id="580633" name="Rectangle 25"/>
          <p:cNvSpPr>
            <a:spLocks noChangeArrowheads="1"/>
          </p:cNvSpPr>
          <p:nvPr/>
        </p:nvSpPr>
        <p:spPr bwMode="auto">
          <a:xfrm>
            <a:off x="1752600" y="2420938"/>
            <a:ext cx="7204075" cy="28416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who()  { cout &lt;&lt; "First derived class: "&lt;&lt; x &lt;&lt; ", " &lt;&lt; y &lt;&lt; "\n" ; }</a:t>
            </a:r>
          </a:p>
        </p:txBody>
      </p:sp>
      <p:sp>
        <p:nvSpPr>
          <p:cNvPr id="52230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2231" name="Rectangle 29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2232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3" name="Rectangle 34"/>
          <p:cNvSpPr>
            <a:spLocks noChangeArrowheads="1"/>
          </p:cNvSpPr>
          <p:nvPr/>
        </p:nvSpPr>
        <p:spPr bwMode="auto">
          <a:xfrm>
            <a:off x="4427538" y="5157788"/>
            <a:ext cx="3673475" cy="7191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0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33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3251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3260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/>
            </a:p>
          </p:txBody>
        </p:sp>
        <p:grpSp>
          <p:nvGrpSpPr>
            <p:cNvPr id="53261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3262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/>
                  <a:t>A</a:t>
                </a:r>
              </a:p>
            </p:txBody>
          </p:sp>
          <p:sp>
            <p:nvSpPr>
              <p:cNvPr id="581640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</a:p>
            </p:txBody>
          </p:sp>
          <p:sp>
            <p:nvSpPr>
              <p:cNvPr id="581641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O</a:t>
                </a:r>
              </a:p>
            </p:txBody>
          </p:sp>
          <p:sp>
            <p:nvSpPr>
              <p:cNvPr id="53265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/>
                  <a:t>E</a:t>
                </a:r>
              </a:p>
            </p:txBody>
          </p:sp>
          <p:sp>
            <p:nvSpPr>
              <p:cNvPr id="53266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/>
                  <a:t>N</a:t>
                </a:r>
              </a:p>
            </p:txBody>
          </p:sp>
          <p:sp>
            <p:nvSpPr>
              <p:cNvPr id="53267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/>
                  <a:t>D</a:t>
                </a:r>
              </a:p>
            </p:txBody>
          </p:sp>
          <p:sp>
            <p:nvSpPr>
              <p:cNvPr id="53268" name="Text Box 13"/>
              <p:cNvSpPr txBox="1">
                <a:spLocks noChangeArrowheads="1"/>
              </p:cNvSpPr>
              <p:nvPr/>
            </p:nvSpPr>
            <p:spPr bwMode="auto">
              <a:xfrm>
                <a:off x="2550" y="211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i="1"/>
                  <a:t>x</a:t>
                </a:r>
              </a:p>
            </p:txBody>
          </p:sp>
          <p:sp>
            <p:nvSpPr>
              <p:cNvPr id="53269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i="1"/>
                  <a:t>y</a:t>
                </a:r>
              </a:p>
            </p:txBody>
          </p:sp>
          <p:sp>
            <p:nvSpPr>
              <p:cNvPr id="53270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i="1"/>
                  <a:t>z</a:t>
                </a:r>
              </a:p>
            </p:txBody>
          </p:sp>
          <p:sp>
            <p:nvSpPr>
              <p:cNvPr id="53271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/>
                  <a:t>B_obj</a:t>
                </a:r>
              </a:p>
            </p:txBody>
          </p:sp>
          <p:sp>
            <p:nvSpPr>
              <p:cNvPr id="53272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/>
                  <a:t>F_obj</a:t>
                </a:r>
              </a:p>
            </p:txBody>
          </p:sp>
          <p:sp>
            <p:nvSpPr>
              <p:cNvPr id="53273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/>
                  <a:t>S_obj</a:t>
                </a:r>
              </a:p>
            </p:txBody>
          </p:sp>
        </p:grpSp>
      </p:grpSp>
      <p:grpSp>
        <p:nvGrpSpPr>
          <p:cNvPr id="53252" name="Group 22"/>
          <p:cNvGrpSpPr>
            <a:grpSpLocks/>
          </p:cNvGrpSpPr>
          <p:nvPr/>
        </p:nvGrpSpPr>
        <p:grpSpPr bwMode="auto">
          <a:xfrm>
            <a:off x="4114800" y="2667000"/>
            <a:ext cx="836613" cy="266700"/>
            <a:chOff x="2209" y="2424"/>
            <a:chExt cx="527" cy="168"/>
          </a:xfrm>
        </p:grpSpPr>
        <p:sp>
          <p:nvSpPr>
            <p:cNvPr id="53258" name="Line 23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259" name="Text Box 24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3253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3254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 useBgFill="1">
        <p:nvSpPr>
          <p:cNvPr id="53255" name="Rectangle 29"/>
          <p:cNvSpPr>
            <a:spLocks noChangeArrowheads="1"/>
          </p:cNvSpPr>
          <p:nvPr/>
        </p:nvSpPr>
        <p:spPr bwMode="auto">
          <a:xfrm>
            <a:off x="1752600" y="2420938"/>
            <a:ext cx="7204075" cy="28416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who()  { cout &lt;&lt; "First derived class: "&lt;&lt; x &lt;&lt; ", " &lt;&lt; y &lt;&lt; "\n" ; }</a:t>
            </a:r>
          </a:p>
        </p:txBody>
      </p:sp>
      <p:pic>
        <p:nvPicPr>
          <p:cNvPr id="53256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7" name="Rectangle 33"/>
          <p:cNvSpPr>
            <a:spLocks noChangeArrowheads="1"/>
          </p:cNvSpPr>
          <p:nvPr/>
        </p:nvSpPr>
        <p:spPr bwMode="auto">
          <a:xfrm>
            <a:off x="4427538" y="5373688"/>
            <a:ext cx="3673475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4275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4283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4284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4285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4286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4287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4288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54289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54290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54291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4292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4293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4294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4295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4296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14800" y="3162300"/>
            <a:ext cx="836613" cy="266700"/>
            <a:chOff x="2209" y="2424"/>
            <a:chExt cx="527" cy="168"/>
          </a:xfrm>
        </p:grpSpPr>
        <p:sp>
          <p:nvSpPr>
            <p:cNvPr id="54281" name="Line 20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2" name="Text Box 21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4277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4278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4279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Rectangle 31"/>
          <p:cNvSpPr>
            <a:spLocks noChangeArrowheads="1"/>
          </p:cNvSpPr>
          <p:nvPr/>
        </p:nvSpPr>
        <p:spPr bwMode="auto">
          <a:xfrm>
            <a:off x="4427538" y="5373688"/>
            <a:ext cx="3673475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5299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5308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5309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5310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5311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5312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5313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E</a:t>
                </a:r>
              </a:p>
            </p:txBody>
          </p:sp>
          <p:sp>
            <p:nvSpPr>
              <p:cNvPr id="55314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N</a:t>
                </a:r>
              </a:p>
            </p:txBody>
          </p:sp>
          <p:sp>
            <p:nvSpPr>
              <p:cNvPr id="55315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D</a:t>
                </a:r>
              </a:p>
            </p:txBody>
          </p:sp>
          <p:sp>
            <p:nvSpPr>
              <p:cNvPr id="55316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5317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5318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5319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5320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5321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 useBgFill="1">
        <p:nvSpPr>
          <p:cNvPr id="583701" name="Rectangle 21"/>
          <p:cNvSpPr>
            <a:spLocks noChangeArrowheads="1"/>
          </p:cNvSpPr>
          <p:nvPr/>
        </p:nvSpPr>
        <p:spPr bwMode="auto">
          <a:xfrm>
            <a:off x="914400" y="3886200"/>
            <a:ext cx="7908925" cy="2841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who()  { cout&lt;&lt;"Second derived class: "&lt;&lt;x&lt;&lt;", "&lt;&lt;y&lt;&lt;", "&lt;&lt;z&lt;&lt;"\n" ; }</a:t>
            </a:r>
          </a:p>
        </p:txBody>
      </p:sp>
      <p:grpSp>
        <p:nvGrpSpPr>
          <p:cNvPr id="55301" name="Group 22"/>
          <p:cNvGrpSpPr>
            <a:grpSpLocks/>
          </p:cNvGrpSpPr>
          <p:nvPr/>
        </p:nvGrpSpPr>
        <p:grpSpPr bwMode="auto">
          <a:xfrm>
            <a:off x="4114800" y="3162300"/>
            <a:ext cx="836613" cy="266700"/>
            <a:chOff x="2209" y="2424"/>
            <a:chExt cx="527" cy="168"/>
          </a:xfrm>
        </p:grpSpPr>
        <p:sp>
          <p:nvSpPr>
            <p:cNvPr id="55306" name="Line 23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307" name="Text Box 24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5302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5303" name="Rectangle 28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5304" name="Picture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5" name="Rectangle 32"/>
          <p:cNvSpPr>
            <a:spLocks noChangeArrowheads="1"/>
          </p:cNvSpPr>
          <p:nvPr/>
        </p:nvSpPr>
        <p:spPr bwMode="auto">
          <a:xfrm>
            <a:off x="4427538" y="5373688"/>
            <a:ext cx="3673475" cy="5032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1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6323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6331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6332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6333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6334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6335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84714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584715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</a:p>
            </p:txBody>
          </p:sp>
          <p:sp>
            <p:nvSpPr>
              <p:cNvPr id="584716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6339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6340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6341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6342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6343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6344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sp useBgFill="1">
        <p:nvSpPr>
          <p:cNvPr id="56324" name="Rectangle 20"/>
          <p:cNvSpPr>
            <a:spLocks noChangeArrowheads="1"/>
          </p:cNvSpPr>
          <p:nvPr/>
        </p:nvSpPr>
        <p:spPr bwMode="auto">
          <a:xfrm>
            <a:off x="914400" y="3886200"/>
            <a:ext cx="7908925" cy="2841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who()  { cout&lt;&lt;"Second derived class: "&lt;&lt;x&lt;&lt;", "&lt;&lt;y&lt;&lt;", "&lt;&lt;z&lt;&lt;"\n" ; }</a:t>
            </a:r>
          </a:p>
        </p:txBody>
      </p:sp>
      <p:grpSp>
        <p:nvGrpSpPr>
          <p:cNvPr id="56325" name="Group 21"/>
          <p:cNvGrpSpPr>
            <a:grpSpLocks/>
          </p:cNvGrpSpPr>
          <p:nvPr/>
        </p:nvGrpSpPr>
        <p:grpSpPr bwMode="auto">
          <a:xfrm>
            <a:off x="4114800" y="3162300"/>
            <a:ext cx="836613" cy="266700"/>
            <a:chOff x="2209" y="2424"/>
            <a:chExt cx="527" cy="168"/>
          </a:xfrm>
        </p:grpSpPr>
        <p:sp>
          <p:nvSpPr>
            <p:cNvPr id="56329" name="Line 22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330" name="Text Box 23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6326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6327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6328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81534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using namespace std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Base(char xx)  { x = xx;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>
                <a:solidFill>
                  <a:srgbClr val="0000FF"/>
                </a:solidFill>
              </a:rPr>
              <a:t>virtual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"Base class: " &lt;&lt; x &lt;&lt; "\n" ; }</a:t>
            </a:r>
            <a:endParaRPr lang="en-US" altLang="zh-CN" sz="1800" b="1">
              <a:solidFill>
                <a:srgbClr val="0000FF"/>
              </a:solidFill>
            </a:endParaRP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x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First_d : public  Base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       First_d(char xx, char yy):Base(xx)  { y = yy;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          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 &lt;&lt; "First derived class: "&lt;&lt; x &lt;&lt; ", " &lt;&lt; y &lt;&lt; 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y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/>
              <a:t>class  Second_d : public  First_d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{ public :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Second_d( char xx, char yy, char zz ) : First_d( xx, yy ) { z = zz; } 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      </a:t>
            </a:r>
            <a:r>
              <a:rPr lang="en-US" altLang="zh-CN" sz="1800" b="1" i="1"/>
              <a:t>void who()</a:t>
            </a:r>
            <a:r>
              <a:rPr lang="en-US" altLang="zh-CN" sz="1800"/>
              <a:t>  { cout&lt;&lt;"Second derived class: "&lt;&lt;x&lt;&lt;", "&lt;&lt;y&lt;&lt;", "&lt;&lt;z&lt;&lt;"\n" ; }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</a:t>
            </a:r>
            <a:r>
              <a:rPr lang="en-US" altLang="zh-CN" sz="1600"/>
              <a:t>protected:    </a:t>
            </a:r>
            <a:r>
              <a:rPr lang="en-US" altLang="zh-CN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 z</a:t>
            </a:r>
            <a:r>
              <a:rPr lang="en-US" altLang="zh-CN" sz="1600"/>
              <a:t>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600"/>
              <a:t>}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int main()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{ Base  B_obj( 'A' ) ;   First_d F_obj( 'T', 'O' ) ;  Second_d S_obj( 'E', 'N', 'D' 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Base  * p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 B_obj ;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 b="1">
                <a:solidFill>
                  <a:srgbClr val="0000FF"/>
                </a:solidFill>
              </a:rPr>
              <a:t>   </a:t>
            </a:r>
            <a:r>
              <a:rPr lang="en-US" altLang="zh-CN" sz="1800"/>
              <a:t>p = &amp;F_obj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   </a:t>
            </a:r>
            <a:r>
              <a:rPr lang="en-US" altLang="zh-CN" sz="1800">
                <a:solidFill>
                  <a:schemeClr val="hlink"/>
                </a:solidFill>
              </a:rPr>
              <a:t>p = &amp;S_obj ;     p -&gt; who() ;</a:t>
            </a:r>
          </a:p>
          <a:p>
            <a:pPr algn="l">
              <a:lnSpc>
                <a:spcPct val="95000"/>
              </a:lnSpc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altLang="zh-CN" sz="1800"/>
              <a:t>}</a:t>
            </a:r>
          </a:p>
        </p:txBody>
      </p:sp>
      <p:grpSp>
        <p:nvGrpSpPr>
          <p:cNvPr id="57347" name="Group 4"/>
          <p:cNvGrpSpPr>
            <a:grpSpLocks/>
          </p:cNvGrpSpPr>
          <p:nvPr/>
        </p:nvGrpSpPr>
        <p:grpSpPr bwMode="auto">
          <a:xfrm>
            <a:off x="3733800" y="1524000"/>
            <a:ext cx="4953000" cy="2209800"/>
            <a:chOff x="1968" y="2016"/>
            <a:chExt cx="3120" cy="1392"/>
          </a:xfrm>
        </p:grpSpPr>
        <p:sp>
          <p:nvSpPr>
            <p:cNvPr id="57355" name="Rectangle 5"/>
            <p:cNvSpPr>
              <a:spLocks noChangeArrowheads="1"/>
            </p:cNvSpPr>
            <p:nvPr/>
          </p:nvSpPr>
          <p:spPr bwMode="auto">
            <a:xfrm>
              <a:off x="1968" y="2016"/>
              <a:ext cx="3120" cy="1392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7A8E99"/>
              </a:prstShdw>
            </a:effectLst>
          </p:spPr>
          <p:txBody>
            <a:bodyPr wrap="none" anchor="ctr"/>
            <a:lstStyle/>
            <a:p>
              <a:endParaRPr lang="zh-CN" altLang="zh-CN" b="1"/>
            </a:p>
          </p:txBody>
        </p:sp>
        <p:grpSp>
          <p:nvGrpSpPr>
            <p:cNvPr id="57356" name="Group 6"/>
            <p:cNvGrpSpPr>
              <a:grpSpLocks/>
            </p:cNvGrpSpPr>
            <p:nvPr/>
          </p:nvGrpSpPr>
          <p:grpSpPr bwMode="auto">
            <a:xfrm>
              <a:off x="2736" y="2186"/>
              <a:ext cx="2148" cy="1052"/>
              <a:chOff x="1884" y="2112"/>
              <a:chExt cx="2148" cy="1052"/>
            </a:xfrm>
          </p:grpSpPr>
          <p:sp>
            <p:nvSpPr>
              <p:cNvPr id="57357" name="Rectangle 7"/>
              <p:cNvSpPr>
                <a:spLocks noChangeArrowheads="1"/>
              </p:cNvSpPr>
              <p:nvPr/>
            </p:nvSpPr>
            <p:spPr bwMode="auto">
              <a:xfrm>
                <a:off x="2400" y="2324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A</a:t>
                </a:r>
              </a:p>
            </p:txBody>
          </p:sp>
          <p:sp>
            <p:nvSpPr>
              <p:cNvPr id="57358" name="Rectangle 8"/>
              <p:cNvSpPr>
                <a:spLocks noChangeArrowheads="1"/>
              </p:cNvSpPr>
              <p:nvPr/>
            </p:nvSpPr>
            <p:spPr bwMode="auto">
              <a:xfrm>
                <a:off x="2400" y="2621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7A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T</a:t>
                </a:r>
              </a:p>
            </p:txBody>
          </p:sp>
          <p:sp>
            <p:nvSpPr>
              <p:cNvPr id="57359" name="Rectangle 9"/>
              <p:cNvSpPr>
                <a:spLocks noChangeArrowheads="1"/>
              </p:cNvSpPr>
              <p:nvPr/>
            </p:nvSpPr>
            <p:spPr bwMode="auto">
              <a:xfrm>
                <a:off x="2976" y="2621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/>
                  <a:t>O</a:t>
                </a:r>
              </a:p>
            </p:txBody>
          </p:sp>
          <p:sp>
            <p:nvSpPr>
              <p:cNvPr id="585738" name="Rectangle 10"/>
              <p:cNvSpPr>
                <a:spLocks noChangeArrowheads="1"/>
              </p:cNvSpPr>
              <p:nvPr/>
            </p:nvSpPr>
            <p:spPr bwMode="auto">
              <a:xfrm>
                <a:off x="2400" y="2952"/>
                <a:ext cx="480" cy="192"/>
              </a:xfrm>
              <a:prstGeom prst="rect">
                <a:avLst/>
              </a:prstGeom>
              <a:solidFill>
                <a:srgbClr val="FFCC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CC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</a:p>
            </p:txBody>
          </p:sp>
          <p:sp>
            <p:nvSpPr>
              <p:cNvPr id="585739" name="Rectangle 11"/>
              <p:cNvSpPr>
                <a:spLocks noChangeArrowheads="1"/>
              </p:cNvSpPr>
              <p:nvPr/>
            </p:nvSpPr>
            <p:spPr bwMode="auto">
              <a:xfrm>
                <a:off x="2976" y="2952"/>
                <a:ext cx="480" cy="192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N</a:t>
                </a:r>
              </a:p>
            </p:txBody>
          </p:sp>
          <p:sp>
            <p:nvSpPr>
              <p:cNvPr id="585740" name="Rectangle 12"/>
              <p:cNvSpPr>
                <a:spLocks noChangeArrowheads="1"/>
              </p:cNvSpPr>
              <p:nvPr/>
            </p:nvSpPr>
            <p:spPr bwMode="auto">
              <a:xfrm>
                <a:off x="3552" y="2952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35921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 i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7363" name="Text Box 13"/>
              <p:cNvSpPr txBox="1">
                <a:spLocks noChangeArrowheads="1"/>
              </p:cNvSpPr>
              <p:nvPr/>
            </p:nvSpPr>
            <p:spPr bwMode="auto">
              <a:xfrm>
                <a:off x="2546" y="2112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x</a:t>
                </a:r>
              </a:p>
            </p:txBody>
          </p:sp>
          <p:sp>
            <p:nvSpPr>
              <p:cNvPr id="57364" name="Text Box 14"/>
              <p:cNvSpPr txBox="1">
                <a:spLocks noChangeArrowheads="1"/>
              </p:cNvSpPr>
              <p:nvPr/>
            </p:nvSpPr>
            <p:spPr bwMode="auto">
              <a:xfrm>
                <a:off x="3128" y="2352"/>
                <a:ext cx="1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y</a:t>
                </a:r>
              </a:p>
            </p:txBody>
          </p:sp>
          <p:sp>
            <p:nvSpPr>
              <p:cNvPr id="57365" name="Text Box 15"/>
              <p:cNvSpPr txBox="1">
                <a:spLocks noChangeArrowheads="1"/>
              </p:cNvSpPr>
              <p:nvPr/>
            </p:nvSpPr>
            <p:spPr bwMode="auto">
              <a:xfrm>
                <a:off x="3708" y="2736"/>
                <a:ext cx="1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800" b="1" i="1"/>
                  <a:t>z</a:t>
                </a:r>
              </a:p>
            </p:txBody>
          </p:sp>
          <p:sp>
            <p:nvSpPr>
              <p:cNvPr id="57366" name="Text Box 16"/>
              <p:cNvSpPr txBox="1">
                <a:spLocks noChangeArrowheads="1"/>
              </p:cNvSpPr>
              <p:nvPr/>
            </p:nvSpPr>
            <p:spPr bwMode="auto">
              <a:xfrm>
                <a:off x="1884" y="2304"/>
                <a:ext cx="4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B_obj</a:t>
                </a:r>
              </a:p>
            </p:txBody>
          </p:sp>
          <p:sp>
            <p:nvSpPr>
              <p:cNvPr id="57367" name="Text Box 17"/>
              <p:cNvSpPr txBox="1">
                <a:spLocks noChangeArrowheads="1"/>
              </p:cNvSpPr>
              <p:nvPr/>
            </p:nvSpPr>
            <p:spPr bwMode="auto">
              <a:xfrm>
                <a:off x="1884" y="2601"/>
                <a:ext cx="4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F_obj</a:t>
                </a:r>
              </a:p>
            </p:txBody>
          </p:sp>
          <p:sp>
            <p:nvSpPr>
              <p:cNvPr id="57368" name="Text Box 18"/>
              <p:cNvSpPr txBox="1">
                <a:spLocks noChangeArrowheads="1"/>
              </p:cNvSpPr>
              <p:nvPr/>
            </p:nvSpPr>
            <p:spPr bwMode="auto">
              <a:xfrm>
                <a:off x="1884" y="2933"/>
                <a:ext cx="4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CN" sz="1800" b="1"/>
                  <a:t>S_obj</a:t>
                </a:r>
              </a:p>
            </p:txBody>
          </p:sp>
        </p:grpSp>
      </p:grpSp>
      <p:grpSp>
        <p:nvGrpSpPr>
          <p:cNvPr id="57348" name="Group 20"/>
          <p:cNvGrpSpPr>
            <a:grpSpLocks/>
          </p:cNvGrpSpPr>
          <p:nvPr/>
        </p:nvGrpSpPr>
        <p:grpSpPr bwMode="auto">
          <a:xfrm>
            <a:off x="4114800" y="3162300"/>
            <a:ext cx="836613" cy="266700"/>
            <a:chOff x="2209" y="2424"/>
            <a:chExt cx="527" cy="168"/>
          </a:xfrm>
        </p:grpSpPr>
        <p:sp>
          <p:nvSpPr>
            <p:cNvPr id="57353" name="Line 21"/>
            <p:cNvSpPr>
              <a:spLocks noChangeShapeType="1"/>
            </p:cNvSpPr>
            <p:nvPr/>
          </p:nvSpPr>
          <p:spPr bwMode="auto">
            <a:xfrm>
              <a:off x="2400" y="2494"/>
              <a:ext cx="336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354" name="Text Box 22"/>
            <p:cNvSpPr txBox="1">
              <a:spLocks noChangeArrowheads="1"/>
            </p:cNvSpPr>
            <p:nvPr/>
          </p:nvSpPr>
          <p:spPr bwMode="auto">
            <a:xfrm>
              <a:off x="2209" y="2424"/>
              <a:ext cx="194" cy="168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800" b="1" i="1"/>
                <a:t>p</a:t>
              </a:r>
            </a:p>
          </p:txBody>
        </p:sp>
      </p:grpSp>
      <p:sp>
        <p:nvSpPr>
          <p:cNvPr id="585751" name="Oval 23"/>
          <p:cNvSpPr>
            <a:spLocks noChangeArrowheads="1"/>
          </p:cNvSpPr>
          <p:nvPr/>
        </p:nvSpPr>
        <p:spPr bwMode="auto">
          <a:xfrm>
            <a:off x="2819400" y="838200"/>
            <a:ext cx="5181600" cy="1219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lnSpc>
                <a:spcPct val="120000"/>
              </a:lnSpc>
              <a:defRPr/>
            </a:pP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由于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who()</a:t>
            </a: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的虚特性</a:t>
            </a:r>
          </a:p>
          <a:p>
            <a:pPr>
              <a:lnSpc>
                <a:spcPct val="120000"/>
              </a:lnSpc>
              <a:defRPr/>
            </a:pP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随着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p</a:t>
            </a: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指向不同对象，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this</a:t>
            </a: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指针作类型转换</a:t>
            </a:r>
          </a:p>
          <a:p>
            <a:pPr>
              <a:lnSpc>
                <a:spcPct val="120000"/>
              </a:lnSpc>
              <a:defRPr/>
            </a:pPr>
            <a:r>
              <a:rPr lang="zh-CN" altLang="en-US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执行不同实现版本 </a:t>
            </a:r>
          </a:p>
        </p:txBody>
      </p:sp>
      <p:sp>
        <p:nvSpPr>
          <p:cNvPr id="57350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  <p:sp>
        <p:nvSpPr>
          <p:cNvPr id="57351" name="Rectangle 27"/>
          <p:cNvSpPr>
            <a:spLocks noChangeArrowheads="1"/>
          </p:cNvSpPr>
          <p:nvPr/>
        </p:nvSpPr>
        <p:spPr bwMode="auto">
          <a:xfrm>
            <a:off x="5257800" y="381000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演示基类指针的移动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7352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581525"/>
            <a:ext cx="431800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51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Text Box 2"/>
          <p:cNvSpPr txBox="1">
            <a:spLocks noChangeArrowheads="1"/>
          </p:cNvSpPr>
          <p:nvPr/>
        </p:nvSpPr>
        <p:spPr bwMode="auto">
          <a:xfrm>
            <a:off x="1066800" y="1557338"/>
            <a:ext cx="7086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注意：</a:t>
            </a:r>
            <a:endParaRPr lang="zh-CN" altLang="en-US" sz="2000" b="1" i="1">
              <a:solidFill>
                <a:srgbClr val="008000"/>
              </a:solidFill>
              <a:latin typeface="宋体" pitchFamily="2" charset="-122"/>
              <a:ea typeface="Arial Unicode MS" pitchFamily="34" charset="-122"/>
              <a:cs typeface="Arial Unicode MS" pitchFamily="34" charset="-122"/>
            </a:endParaRP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一个虚函数，在派生类层界面相同的重载函数都保持虚特性</a:t>
            </a:r>
            <a:endParaRPr lang="zh-CN" altLang="en-US" sz="2000" b="1">
              <a:latin typeface="宋体" pitchFamily="2" charset="-122"/>
              <a:ea typeface="Arial Unicode MS" pitchFamily="34" charset="-122"/>
              <a:cs typeface="Arial Unicode MS" pitchFamily="34" charset="-122"/>
            </a:endParaRP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虚函数必须是类的成员函数</a:t>
            </a: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不能将友元说明为虚函数，但虚函数可以是另一个类的友元</a:t>
            </a:r>
            <a:endParaRPr lang="zh-CN" altLang="en-US" sz="2000" b="1">
              <a:latin typeface="宋体" pitchFamily="2" charset="-122"/>
              <a:ea typeface="Arial Unicode MS" pitchFamily="34" charset="-122"/>
              <a:cs typeface="Arial Unicode MS" pitchFamily="34" charset="-122"/>
            </a:endParaRP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析构函数可以是虚函数，但构造函数不能是虚函数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946150" y="838200"/>
            <a:ext cx="368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9.3.1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虚函数和基类指针</a:t>
            </a:r>
            <a:endParaRPr lang="zh-CN" altLang="en-US" b="1">
              <a:solidFill>
                <a:srgbClr val="CC3300"/>
              </a:solidFill>
              <a:latin typeface="宋体" pitchFamily="2" charset="-122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483475" y="182563"/>
            <a:ext cx="500063" cy="1587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9.3.1  </a:t>
            </a:r>
            <a:r>
              <a:rPr lang="zh-CN" altLang="en-US" smtClean="0">
                <a:latin typeface="宋体" pitchFamily="2" charset="-122"/>
              </a:rPr>
              <a:t>虚函数和基类指针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8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4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Text Box 2"/>
          <p:cNvSpPr txBox="1">
            <a:spLocks noChangeArrowheads="1"/>
          </p:cNvSpPr>
          <p:nvPr/>
        </p:nvSpPr>
        <p:spPr bwMode="auto">
          <a:xfrm>
            <a:off x="762000" y="1700213"/>
            <a:ext cx="784860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在派生类中重载基类的虚函数要求函数名、返回类型、参数个数、</a:t>
            </a:r>
          </a:p>
          <a:p>
            <a:pPr algn="just">
              <a:lnSpc>
                <a:spcPct val="2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参数类型和顺序完全相同</a:t>
            </a:r>
          </a:p>
          <a:p>
            <a:pPr algn="just">
              <a:lnSpc>
                <a:spcPct val="2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如果仅仅返回类型不同，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认为是错误重载</a:t>
            </a:r>
          </a:p>
          <a:p>
            <a:pPr algn="just">
              <a:lnSpc>
                <a:spcPct val="2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如果函数原型不同，仅函数名相同，丢失虚特性 </a:t>
            </a:r>
          </a:p>
        </p:txBody>
      </p:sp>
      <p:sp>
        <p:nvSpPr>
          <p:cNvPr id="587779" name="Rectangle 3"/>
          <p:cNvSpPr>
            <a:spLocks noChangeArrowheads="1"/>
          </p:cNvSpPr>
          <p:nvPr/>
        </p:nvSpPr>
        <p:spPr bwMode="auto">
          <a:xfrm>
            <a:off x="762000" y="533400"/>
            <a:ext cx="394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9.3.2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虚函数的重载特性</a:t>
            </a:r>
            <a:endParaRPr lang="zh-CN" altLang="en-US" b="1">
              <a:solidFill>
                <a:srgbClr val="CC3300"/>
              </a:solidFill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9.3.2  </a:t>
            </a:r>
            <a:r>
              <a:rPr lang="zh-CN" altLang="en-US" smtClean="0">
                <a:latin typeface="宋体" pitchFamily="2" charset="-122"/>
              </a:rPr>
              <a:t>虚函数的重载特性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8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8" grpId="0" autoUpdateAnimBg="0"/>
      <p:bldP spid="587779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Text Box 2"/>
          <p:cNvSpPr txBox="1">
            <a:spLocks noChangeArrowheads="1"/>
          </p:cNvSpPr>
          <p:nvPr/>
        </p:nvSpPr>
        <p:spPr bwMode="auto">
          <a:xfrm>
            <a:off x="622300" y="966788"/>
            <a:ext cx="25146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2000" b="1" i="1">
                <a:solidFill>
                  <a:srgbClr val="008000"/>
                </a:solidFill>
              </a:rPr>
              <a:t>例：</a:t>
            </a:r>
          </a:p>
          <a:p>
            <a:pPr algn="l">
              <a:lnSpc>
                <a:spcPct val="120000"/>
              </a:lnSpc>
            </a:pPr>
            <a:r>
              <a:rPr lang="en-US" altLang="zh-CN" sz="1800" b="1"/>
              <a:t>class  base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 : 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</a:t>
            </a:r>
            <a:r>
              <a:rPr kumimoji="0" lang="en-US" altLang="zh-CN" sz="1800" b="1">
                <a:solidFill>
                  <a:srgbClr val="0000FF"/>
                </a:solidFill>
              </a:rPr>
              <a:t>virtual </a:t>
            </a:r>
            <a:r>
              <a:rPr kumimoji="0" lang="en-US" altLang="zh-CN" sz="1800"/>
              <a:t> </a:t>
            </a:r>
            <a:r>
              <a:rPr lang="en-US" altLang="zh-CN" sz="1800"/>
              <a:t>void  vf1 ( ) 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</a:t>
            </a:r>
            <a:r>
              <a:rPr kumimoji="0" lang="en-US" altLang="zh-CN" sz="1800" b="1">
                <a:solidFill>
                  <a:srgbClr val="0000FF"/>
                </a:solidFill>
              </a:rPr>
              <a:t>virtual</a:t>
            </a:r>
            <a:r>
              <a:rPr kumimoji="0" lang="en-US" altLang="zh-CN" sz="1800"/>
              <a:t>  </a:t>
            </a:r>
            <a:r>
              <a:rPr lang="en-US" altLang="zh-CN" sz="1800"/>
              <a:t>void  vf2 ( ) ;</a:t>
            </a:r>
          </a:p>
          <a:p>
            <a:pPr algn="l">
              <a:lnSpc>
                <a:spcPct val="12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</a:t>
            </a:r>
            <a:r>
              <a:rPr kumimoji="0" lang="en-US" altLang="zh-CN" sz="1800" b="1">
                <a:solidFill>
                  <a:srgbClr val="0000FF"/>
                </a:solidFill>
              </a:rPr>
              <a:t>virtual</a:t>
            </a:r>
            <a:r>
              <a:rPr kumimoji="0" lang="en-US" altLang="zh-CN" sz="1800"/>
              <a:t>  </a:t>
            </a:r>
            <a:r>
              <a:rPr lang="en-US" altLang="zh-CN" sz="1800"/>
              <a:t>void  vf3 ( ) 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void  f ( ) 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} ;</a:t>
            </a:r>
          </a:p>
        </p:txBody>
      </p:sp>
      <p:sp>
        <p:nvSpPr>
          <p:cNvPr id="588803" name="Rectangle 3"/>
          <p:cNvSpPr>
            <a:spLocks noChangeArrowheads="1"/>
          </p:cNvSpPr>
          <p:nvPr/>
        </p:nvSpPr>
        <p:spPr bwMode="auto">
          <a:xfrm>
            <a:off x="3733800" y="1260475"/>
            <a:ext cx="5245100" cy="2601913"/>
          </a:xfrm>
          <a:prstGeom prst="rect">
            <a:avLst/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53882" dir="18900000" algn="ctr" rotWithShape="0">
              <a:srgbClr val="808080"/>
            </a:outerShdw>
          </a:effectLst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void  g ( ) </a:t>
            </a:r>
          </a:p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{ derived   d ;</a:t>
            </a:r>
          </a:p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   base  * bp = &amp; d ;    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基类指针指向派生类对象</a:t>
            </a:r>
          </a:p>
          <a:p>
            <a:pPr algn="l">
              <a:lnSpc>
                <a:spcPct val="130000"/>
              </a:lnSpc>
              <a:defRPr/>
            </a:pPr>
            <a:r>
              <a:rPr lang="zh-CN" altLang="en-US" sz="1800" b="1"/>
              <a:t>   </a:t>
            </a:r>
            <a:r>
              <a:rPr lang="en-US" altLang="zh-CN" sz="1800" b="1"/>
              <a:t>bp -&gt; vf1 ( ) ;	    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 </a:t>
            </a:r>
            <a:r>
              <a:rPr lang="en-US" altLang="zh-CN" sz="1800" b="1" i="1">
                <a:solidFill>
                  <a:srgbClr val="008000"/>
                </a:solidFill>
              </a:rPr>
              <a:t>deriver :: vf1 ( )</a:t>
            </a:r>
          </a:p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   bp -&gt; vf2 ( ) ;	    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 </a:t>
            </a:r>
            <a:r>
              <a:rPr lang="en-US" altLang="zh-CN" sz="1800" b="1" i="1">
                <a:solidFill>
                  <a:srgbClr val="008000"/>
                </a:solidFill>
              </a:rPr>
              <a:t>base :: vf2 ( )</a:t>
            </a:r>
          </a:p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   bp -&gt; f ( ) ;	    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 </a:t>
            </a:r>
            <a:r>
              <a:rPr lang="en-US" altLang="zh-CN" sz="1800" b="1" i="1">
                <a:solidFill>
                  <a:srgbClr val="008000"/>
                </a:solidFill>
              </a:rPr>
              <a:t>base :: f ( )</a:t>
            </a:r>
          </a:p>
          <a:p>
            <a:pPr algn="l">
              <a:lnSpc>
                <a:spcPct val="130000"/>
              </a:lnSpc>
              <a:defRPr/>
            </a:pPr>
            <a:r>
              <a:rPr lang="en-US" altLang="zh-CN" sz="1800" b="1"/>
              <a:t>} ;</a:t>
            </a:r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622300" y="3862388"/>
            <a:ext cx="6540500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zh-CN" sz="1800" b="1"/>
              <a:t>class  derived : public  base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zh-CN" sz="1800"/>
              <a:t>{ public :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altLang="zh-CN" sz="1800"/>
              <a:t>      </a:t>
            </a:r>
            <a:r>
              <a:rPr lang="en-US" altLang="zh-CN" sz="1800" b="1">
                <a:solidFill>
                  <a:srgbClr val="0000FF"/>
                </a:solidFill>
              </a:rPr>
              <a:t>void  vf1 ( )</a:t>
            </a:r>
            <a:r>
              <a:rPr lang="en-US" altLang="zh-CN" sz="1800"/>
              <a:t>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虚函数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/>
              <a:t>      </a:t>
            </a:r>
            <a:r>
              <a:rPr lang="en-US" altLang="zh-CN" sz="1800"/>
              <a:t>void  vf2 ( int ) ;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重载，参数不同，虚特性丢失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/>
              <a:t>      </a:t>
            </a:r>
            <a:r>
              <a:rPr lang="en-US" altLang="zh-CN" sz="1800" b="1" i="1">
                <a:solidFill>
                  <a:schemeClr val="accent2"/>
                </a:solidFill>
              </a:rPr>
              <a:t>char  vf3 ( )</a:t>
            </a:r>
            <a:r>
              <a:rPr lang="en-US" altLang="zh-CN" sz="1800"/>
              <a:t> ;		</a:t>
            </a:r>
            <a:r>
              <a:rPr lang="en-US" altLang="zh-CN" sz="1800" b="1" i="1">
                <a:solidFill>
                  <a:srgbClr val="008000"/>
                </a:solidFill>
              </a:rPr>
              <a:t>// error</a:t>
            </a:r>
            <a:r>
              <a:rPr lang="zh-CN" altLang="en-US" sz="1800" b="1" i="1">
                <a:solidFill>
                  <a:srgbClr val="008000"/>
                </a:solidFill>
              </a:rPr>
              <a:t>，仅返回类型不同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/>
              <a:t>      </a:t>
            </a:r>
            <a:r>
              <a:rPr lang="en-US" altLang="zh-CN" sz="1800" b="1">
                <a:solidFill>
                  <a:schemeClr val="accent2"/>
                </a:solidFill>
              </a:rPr>
              <a:t>void f ( )</a:t>
            </a:r>
            <a:r>
              <a:rPr lang="en-US" altLang="zh-CN" sz="1800"/>
              <a:t>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非虚函数重载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/>
              <a:t> </a:t>
            </a:r>
            <a:r>
              <a:rPr lang="en-US" altLang="zh-CN" sz="1800"/>
              <a:t>} ;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762000" y="523875"/>
            <a:ext cx="394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9.3.2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虚函数的重载特性</a:t>
            </a:r>
            <a:endParaRPr lang="zh-CN" altLang="en-US" b="1">
              <a:solidFill>
                <a:srgbClr val="CC3300"/>
              </a:solidFill>
            </a:endParaRP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-100013"/>
            <a:ext cx="1981200" cy="228601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9.3.2  </a:t>
            </a:r>
            <a:r>
              <a:rPr lang="zh-CN" altLang="en-US" smtClean="0">
                <a:latin typeface="宋体" pitchFamily="2" charset="-122"/>
              </a:rPr>
              <a:t>虚函数的重载特性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8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8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88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88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88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88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88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2" grpId="0" autoUpdateAnimBg="0"/>
      <p:bldP spid="588803" grpId="0" animBg="1" autoUpdateAnimBg="0"/>
      <p:bldP spid="588804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Text Box 2"/>
          <p:cNvSpPr txBox="1">
            <a:spLocks noChangeArrowheads="1"/>
          </p:cNvSpPr>
          <p:nvPr/>
        </p:nvSpPr>
        <p:spPr bwMode="auto">
          <a:xfrm>
            <a:off x="914400" y="2206625"/>
            <a:ext cx="72390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构造函数不能是虚函数。建立一个派生类对象时，必须从类</a:t>
            </a: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层次的根开始，沿着继承路径逐个调用基类的构造函数</a:t>
            </a: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析构函数可以是虚的。虚析构函数用于指引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delete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运算符正</a:t>
            </a:r>
          </a:p>
          <a:p>
            <a:pPr algn="just">
              <a:lnSpc>
                <a:spcPct val="23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确析构动态对象 </a:t>
            </a:r>
          </a:p>
        </p:txBody>
      </p:sp>
      <p:sp>
        <p:nvSpPr>
          <p:cNvPr id="589827" name="Rectangle 3"/>
          <p:cNvSpPr>
            <a:spLocks noChangeArrowheads="1"/>
          </p:cNvSpPr>
          <p:nvPr/>
        </p:nvSpPr>
        <p:spPr bwMode="auto">
          <a:xfrm>
            <a:off x="847725" y="990600"/>
            <a:ext cx="277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9.3.3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虚析构函数</a:t>
            </a:r>
            <a:endParaRPr lang="zh-CN" altLang="en-US" b="1">
              <a:solidFill>
                <a:srgbClr val="CC3300"/>
              </a:solidFill>
            </a:endParaRP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8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6" grpId="0" autoUpdateAnimBg="0"/>
      <p:bldP spid="5898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533400"/>
            <a:ext cx="5561013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9.1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静态联编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592138" y="1431925"/>
            <a:ext cx="45132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普通成员函数重载可表达为两种形式：</a:t>
            </a: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704850" y="2346325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在一个类说明中重载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704850" y="2803525"/>
            <a:ext cx="653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2.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基类的成员函数在派生类重载。有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3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种编译区分方法：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704850" y="3260725"/>
            <a:ext cx="3613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）根据参数的特征加以区分</a:t>
            </a:r>
          </a:p>
        </p:txBody>
      </p:sp>
      <p:sp>
        <p:nvSpPr>
          <p:cNvPr id="538634" name="Text Box 10"/>
          <p:cNvSpPr txBox="1">
            <a:spLocks noChangeArrowheads="1"/>
          </p:cNvSpPr>
          <p:nvPr/>
        </p:nvSpPr>
        <p:spPr bwMode="auto">
          <a:xfrm>
            <a:off x="1416050" y="4195763"/>
            <a:ext cx="34734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例如：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	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A :: Show ( )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；</a:t>
            </a:r>
          </a:p>
          <a:p>
            <a:pPr algn="l">
              <a:lnSpc>
                <a:spcPct val="140000"/>
              </a:lnSpc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	有别于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B :: Show ( )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；</a:t>
            </a:r>
          </a:p>
        </p:txBody>
      </p:sp>
      <p:sp>
        <p:nvSpPr>
          <p:cNvPr id="538635" name="Rectangle 11"/>
          <p:cNvSpPr>
            <a:spLocks noChangeArrowheads="1"/>
          </p:cNvSpPr>
          <p:nvPr/>
        </p:nvSpPr>
        <p:spPr bwMode="auto">
          <a:xfrm>
            <a:off x="714375" y="3719513"/>
            <a:ext cx="314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2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）使用“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:: ”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加以区分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3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34" grpId="0" autoUpdateAnimBg="0"/>
      <p:bldP spid="538635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A *Ap = new B ;	</a:t>
            </a:r>
            <a:endParaRPr lang="en-US" altLang="zh-CN" sz="1800">
              <a:solidFill>
                <a:schemeClr val="hlink"/>
              </a:solidFill>
            </a:endParaRP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B *Bp2 = new B ;</a:t>
            </a:r>
            <a:endParaRPr lang="en-US" altLang="zh-CN" sz="1800">
              <a:solidFill>
                <a:schemeClr val="hlink"/>
              </a:solidFill>
            </a:endParaRP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0851" name="Rectangle 3"/>
          <p:cNvSpPr>
            <a:spLocks noChangeArrowheads="1"/>
          </p:cNvSpPr>
          <p:nvPr/>
        </p:nvSpPr>
        <p:spPr bwMode="auto">
          <a:xfrm>
            <a:off x="685800" y="487363"/>
            <a:ext cx="655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9-4  </a:t>
            </a:r>
            <a:r>
              <a:rPr lang="zh-CN" altLang="en-US" sz="2000" b="1" i="1">
                <a:solidFill>
                  <a:srgbClr val="006600"/>
                </a:solidFill>
              </a:rPr>
              <a:t>普通析构函数在删除动态派生类对象的调用情况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0" grpId="0" autoUpdateAnimBg="0"/>
      <p:bldP spid="590851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</a:t>
            </a:r>
            <a:r>
              <a:rPr lang="en-US" altLang="zh-CN" sz="1800" b="1">
                <a:solidFill>
                  <a:srgbClr val="0000FF"/>
                </a:solidFill>
              </a:rPr>
              <a:t>A *Ap = new B ;	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B *Bp2 = new B ;</a:t>
            </a:r>
            <a:endParaRPr lang="en-US" altLang="zh-CN" sz="1800">
              <a:solidFill>
                <a:schemeClr val="hlink"/>
              </a:solidFill>
            </a:endParaRP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1876" name="AutoShape 4"/>
          <p:cNvSpPr>
            <a:spLocks/>
          </p:cNvSpPr>
          <p:nvPr/>
        </p:nvSpPr>
        <p:spPr bwMode="auto">
          <a:xfrm>
            <a:off x="4495800" y="2843213"/>
            <a:ext cx="2819400" cy="914400"/>
          </a:xfrm>
          <a:prstGeom prst="borderCallout2">
            <a:avLst>
              <a:gd name="adj1" fmla="val 12500"/>
              <a:gd name="adj2" fmla="val -2704"/>
              <a:gd name="adj3" fmla="val 12500"/>
              <a:gd name="adj4" fmla="val -22579"/>
              <a:gd name="adj5" fmla="val 147569"/>
              <a:gd name="adj6" fmla="val -8637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1800" b="1"/>
              <a:t>用基类指针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1800" b="1"/>
              <a:t>建立派生类的动态对象</a:t>
            </a:r>
          </a:p>
        </p:txBody>
      </p:sp>
      <p:sp>
        <p:nvSpPr>
          <p:cNvPr id="63492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  <p:sp>
        <p:nvSpPr>
          <p:cNvPr id="63493" name="Rectangle 8"/>
          <p:cNvSpPr>
            <a:spLocks noChangeArrowheads="1"/>
          </p:cNvSpPr>
          <p:nvPr/>
        </p:nvSpPr>
        <p:spPr bwMode="auto">
          <a:xfrm>
            <a:off x="685800" y="487363"/>
            <a:ext cx="655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9-4  </a:t>
            </a:r>
            <a:r>
              <a:rPr lang="zh-CN" altLang="en-US" sz="2000" b="1" i="1">
                <a:solidFill>
                  <a:srgbClr val="006600"/>
                </a:solidFill>
              </a:rPr>
              <a:t>普通析构函数在删除动态派生类对象的调用情况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nimBg="1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A *Ap = new B ;</a:t>
            </a:r>
            <a:r>
              <a:rPr lang="en-US" altLang="zh-CN" sz="1800" b="1">
                <a:solidFill>
                  <a:srgbClr val="0000FF"/>
                </a:solidFill>
              </a:rPr>
              <a:t>	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</a:t>
            </a:r>
            <a:r>
              <a:rPr lang="en-US" altLang="zh-CN" sz="1800" b="1">
                <a:solidFill>
                  <a:srgbClr val="0000FF"/>
                </a:solidFill>
              </a:rPr>
              <a:t>B *Bp2 = new B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2900" name="AutoShape 4"/>
          <p:cNvSpPr>
            <a:spLocks/>
          </p:cNvSpPr>
          <p:nvPr/>
        </p:nvSpPr>
        <p:spPr bwMode="auto">
          <a:xfrm>
            <a:off x="4495800" y="3224213"/>
            <a:ext cx="2819400" cy="914400"/>
          </a:xfrm>
          <a:prstGeom prst="borderCallout2">
            <a:avLst>
              <a:gd name="adj1" fmla="val 12500"/>
              <a:gd name="adj2" fmla="val -2704"/>
              <a:gd name="adj3" fmla="val 12500"/>
              <a:gd name="adj4" fmla="val -22690"/>
              <a:gd name="adj5" fmla="val 144444"/>
              <a:gd name="adj6" fmla="val -8688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1800" b="1"/>
              <a:t>用</a:t>
            </a:r>
            <a:r>
              <a:rPr lang="zh-CN" altLang="en-US" sz="1800" b="1" i="1"/>
              <a:t>派生类</a:t>
            </a:r>
            <a:r>
              <a:rPr lang="zh-CN" altLang="en-US" sz="1800" b="1"/>
              <a:t>指针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1800" b="1"/>
              <a:t>建立派生类的动态对象</a:t>
            </a:r>
          </a:p>
        </p:txBody>
      </p:sp>
      <p:sp>
        <p:nvSpPr>
          <p:cNvPr id="6451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  <p:sp>
        <p:nvSpPr>
          <p:cNvPr id="64517" name="Rectangle 8"/>
          <p:cNvSpPr>
            <a:spLocks noChangeArrowheads="1"/>
          </p:cNvSpPr>
          <p:nvPr/>
        </p:nvSpPr>
        <p:spPr bwMode="auto">
          <a:xfrm>
            <a:off x="685800" y="487363"/>
            <a:ext cx="655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9-4  </a:t>
            </a:r>
            <a:r>
              <a:rPr lang="zh-CN" altLang="en-US" sz="2000" b="1" i="1">
                <a:solidFill>
                  <a:srgbClr val="006600"/>
                </a:solidFill>
              </a:rPr>
              <a:t>普通析构函数在删除动态派生类对象的调用情况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9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0" grpId="0" animBg="1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</a:t>
            </a:r>
            <a:r>
              <a:rPr lang="en-US" altLang="zh-CN" sz="1800" b="1" i="1">
                <a:solidFill>
                  <a:srgbClr val="0000FF"/>
                </a:solidFill>
              </a:rPr>
              <a:t>A *Ap = new B ;	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B *Bp2 = new B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</a:t>
            </a:r>
            <a:r>
              <a:rPr lang="en-US" altLang="zh-CN" sz="1800" b="1">
                <a:solidFill>
                  <a:srgbClr val="0000FF"/>
                </a:solidFill>
              </a:rPr>
              <a:t>delete Ap;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3924" name="AutoShape 4"/>
          <p:cNvSpPr>
            <a:spLocks/>
          </p:cNvSpPr>
          <p:nvPr/>
        </p:nvSpPr>
        <p:spPr bwMode="auto">
          <a:xfrm>
            <a:off x="4648200" y="2309813"/>
            <a:ext cx="3810000" cy="990600"/>
          </a:xfrm>
          <a:prstGeom prst="borderCallout2">
            <a:avLst>
              <a:gd name="adj1" fmla="val 11537"/>
              <a:gd name="adj2" fmla="val -2000"/>
              <a:gd name="adj3" fmla="val 11537"/>
              <a:gd name="adj4" fmla="val -16917"/>
              <a:gd name="adj5" fmla="val 284935"/>
              <a:gd name="adj6" fmla="val -6475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析构由基类指针建立的派生类对象</a:t>
            </a:r>
          </a:p>
          <a:p>
            <a:pPr>
              <a:spcBef>
                <a:spcPct val="50000"/>
              </a:spcBef>
            </a:pPr>
            <a:r>
              <a:rPr lang="zh-CN" altLang="en-US" sz="1800" b="1"/>
              <a:t>没有调用派生类析构函数</a:t>
            </a:r>
          </a:p>
        </p:txBody>
      </p:sp>
      <p:sp>
        <p:nvSpPr>
          <p:cNvPr id="6554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  <p:sp>
        <p:nvSpPr>
          <p:cNvPr id="65541" name="Rectangle 10"/>
          <p:cNvSpPr>
            <a:spLocks noChangeArrowheads="1"/>
          </p:cNvSpPr>
          <p:nvPr/>
        </p:nvSpPr>
        <p:spPr bwMode="auto">
          <a:xfrm>
            <a:off x="685800" y="487363"/>
            <a:ext cx="655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9-4  </a:t>
            </a:r>
            <a:r>
              <a:rPr lang="zh-CN" altLang="en-US" sz="2000" b="1" i="1">
                <a:solidFill>
                  <a:srgbClr val="006600"/>
                </a:solidFill>
              </a:rPr>
              <a:t>普通析构函数在删除动态派生类对象的调用情况</a:t>
            </a:r>
          </a:p>
        </p:txBody>
      </p:sp>
      <p:pic>
        <p:nvPicPr>
          <p:cNvPr id="593931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789363"/>
            <a:ext cx="3459163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26" name="Oval 6"/>
          <p:cNvSpPr>
            <a:spLocks noChangeArrowheads="1"/>
          </p:cNvSpPr>
          <p:nvPr/>
        </p:nvSpPr>
        <p:spPr bwMode="auto">
          <a:xfrm>
            <a:off x="4800600" y="3986213"/>
            <a:ext cx="2514600" cy="685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nimBg="1" autoUpdateAnimBg="0"/>
      <p:bldP spid="593926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789363"/>
            <a:ext cx="3459163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{ A *Ap = new B ;	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</a:t>
            </a:r>
            <a:r>
              <a:rPr lang="en-US" altLang="zh-CN" sz="1800" b="1" i="1">
                <a:solidFill>
                  <a:srgbClr val="0000FF"/>
                </a:solidFill>
              </a:rPr>
              <a:t>B *Bp2 = new B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05000"/>
              </a:lnSpc>
            </a:pPr>
            <a:r>
              <a:rPr lang="en-US" altLang="zh-CN" sz="1800"/>
              <a:t>    </a:t>
            </a:r>
            <a:r>
              <a:rPr lang="en-US" altLang="zh-CN" sz="1800" b="1">
                <a:solidFill>
                  <a:srgbClr val="0000FF"/>
                </a:solidFill>
              </a:rPr>
              <a:t>delete Bp2 ;</a:t>
            </a:r>
          </a:p>
          <a:p>
            <a:pPr algn="l">
              <a:lnSpc>
                <a:spcPct val="105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4948" name="AutoShape 4"/>
          <p:cNvSpPr>
            <a:spLocks/>
          </p:cNvSpPr>
          <p:nvPr/>
        </p:nvSpPr>
        <p:spPr bwMode="auto">
          <a:xfrm>
            <a:off x="4648200" y="2576513"/>
            <a:ext cx="3962400" cy="990600"/>
          </a:xfrm>
          <a:prstGeom prst="borderCallout2">
            <a:avLst>
              <a:gd name="adj1" fmla="val 11537"/>
              <a:gd name="adj2" fmla="val -1921"/>
              <a:gd name="adj3" fmla="val 11537"/>
              <a:gd name="adj4" fmla="val -15106"/>
              <a:gd name="adj5" fmla="val 311380"/>
              <a:gd name="adj6" fmla="val -5729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析构由派生类指针建立的派生类对象</a:t>
            </a:r>
          </a:p>
          <a:p>
            <a:pPr>
              <a:spcBef>
                <a:spcPct val="50000"/>
              </a:spcBef>
            </a:pPr>
            <a:r>
              <a:rPr lang="zh-CN" altLang="en-US" sz="1800" b="1"/>
              <a:t>正确调用派生类析构函数</a:t>
            </a:r>
          </a:p>
        </p:txBody>
      </p:sp>
      <p:sp>
        <p:nvSpPr>
          <p:cNvPr id="594950" name="Oval 6"/>
          <p:cNvSpPr>
            <a:spLocks noChangeArrowheads="1"/>
          </p:cNvSpPr>
          <p:nvPr/>
        </p:nvSpPr>
        <p:spPr bwMode="auto">
          <a:xfrm>
            <a:off x="4800600" y="4519613"/>
            <a:ext cx="2514600" cy="762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566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  <p:sp>
        <p:nvSpPr>
          <p:cNvPr id="66567" name="Rectangle 10"/>
          <p:cNvSpPr>
            <a:spLocks noChangeArrowheads="1"/>
          </p:cNvSpPr>
          <p:nvPr/>
        </p:nvSpPr>
        <p:spPr bwMode="auto">
          <a:xfrm>
            <a:off x="685800" y="487363"/>
            <a:ext cx="6553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9-4  </a:t>
            </a:r>
            <a:r>
              <a:rPr lang="zh-CN" altLang="en-US" sz="2000" b="1" i="1">
                <a:solidFill>
                  <a:srgbClr val="006600"/>
                </a:solidFill>
              </a:rPr>
              <a:t>普通析构函数在删除动态派生类对象的调用情况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9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8" grpId="0" animBg="1" autoUpdateAnimBg="0"/>
      <p:bldP spid="59495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44538" y="1052513"/>
            <a:ext cx="4741862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A *Ap = new B ;	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B *Bp2 = new B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5971" name="Rectangle 3"/>
          <p:cNvSpPr>
            <a:spLocks noChangeArrowheads="1"/>
          </p:cNvSpPr>
          <p:nvPr/>
        </p:nvSpPr>
        <p:spPr bwMode="auto">
          <a:xfrm>
            <a:off x="2455863" y="487363"/>
            <a:ext cx="61547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9-5</a:t>
            </a:r>
            <a:r>
              <a:rPr lang="en-US" altLang="zh-CN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zh-CN" altLang="en-US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虚析构函数在删除动态派生类对象的调用情况</a:t>
            </a:r>
          </a:p>
        </p:txBody>
      </p:sp>
      <p:sp useBgFill="1">
        <p:nvSpPr>
          <p:cNvPr id="595972" name="Rectangle 4"/>
          <p:cNvSpPr>
            <a:spLocks noChangeArrowheads="1"/>
          </p:cNvSpPr>
          <p:nvPr/>
        </p:nvSpPr>
        <p:spPr bwMode="auto">
          <a:xfrm>
            <a:off x="1219200" y="2341563"/>
            <a:ext cx="4711700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>
                <a:solidFill>
                  <a:srgbClr val="0000FF"/>
                </a:solidFill>
              </a:rPr>
              <a:t>virtual</a:t>
            </a:r>
            <a:r>
              <a:rPr lang="en-US" altLang="zh-CN" sz="1800" b="1"/>
              <a:t>  ~A(){ cout &lt;&lt; "A::~A() is called.\n" ; }</a:t>
            </a:r>
          </a:p>
        </p:txBody>
      </p:sp>
      <p:graphicFrame>
        <p:nvGraphicFramePr>
          <p:cNvPr id="595973" name="Object 5"/>
          <p:cNvGraphicFramePr>
            <a:graphicFrameLocks noChangeAspect="1"/>
          </p:cNvGraphicFramePr>
          <p:nvPr/>
        </p:nvGraphicFramePr>
        <p:xfrm>
          <a:off x="5114925" y="3757613"/>
          <a:ext cx="3675063" cy="2198687"/>
        </p:xfrm>
        <a:graphic>
          <a:graphicData uri="http://schemas.openxmlformats.org/presentationml/2006/ole">
            <p:oleObj spid="_x0000_s2050" name="位图图像" r:id="rId3" imgW="3343742" imgH="2000000" progId="PBrush">
              <p:embed/>
            </p:oleObj>
          </a:graphicData>
        </a:graphic>
      </p:graphicFrame>
      <p:sp>
        <p:nvSpPr>
          <p:cNvPr id="205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9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1" grpId="0" autoUpdateAnimBg="0"/>
      <p:bldP spid="595972" grpId="0" animBg="1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4925" y="3757613"/>
            <a:ext cx="3675063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13"/>
          <p:cNvSpPr txBox="1">
            <a:spLocks noChangeArrowheads="1"/>
          </p:cNvSpPr>
          <p:nvPr/>
        </p:nvSpPr>
        <p:spPr bwMode="auto">
          <a:xfrm>
            <a:off x="744538" y="1052513"/>
            <a:ext cx="4741862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</a:t>
            </a:r>
            <a:r>
              <a:rPr lang="en-US" altLang="zh-CN" sz="1800" b="1">
                <a:solidFill>
                  <a:srgbClr val="0000FF"/>
                </a:solidFill>
              </a:rPr>
              <a:t>A *Ap = new B ;</a:t>
            </a:r>
            <a:r>
              <a:rPr lang="en-US" altLang="zh-CN" sz="1800"/>
              <a:t>	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B *Bp2 = new B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</a:t>
            </a:r>
            <a:r>
              <a:rPr lang="en-US" altLang="zh-CN" sz="1800" b="1" i="1">
                <a:solidFill>
                  <a:srgbClr val="0000FF"/>
                </a:solidFill>
              </a:rPr>
              <a:t>delete Ap;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6995" name="Rectangle 3"/>
          <p:cNvSpPr>
            <a:spLocks noChangeArrowheads="1"/>
          </p:cNvSpPr>
          <p:nvPr/>
        </p:nvSpPr>
        <p:spPr bwMode="auto">
          <a:xfrm>
            <a:off x="2455863" y="487363"/>
            <a:ext cx="61547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9-5 </a:t>
            </a:r>
            <a:r>
              <a:rPr lang="en-US" altLang="zh-CN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zh-CN" altLang="en-US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虚析构函数在删除动态派生类对象的调用情况</a:t>
            </a:r>
            <a:endParaRPr lang="zh-CN" altLang="en-US" sz="2000" b="1" i="1">
              <a:solidFill>
                <a:srgbClr val="006600"/>
              </a:solidFill>
            </a:endParaRPr>
          </a:p>
        </p:txBody>
      </p:sp>
      <p:sp>
        <p:nvSpPr>
          <p:cNvPr id="596999" name="Oval 7"/>
          <p:cNvSpPr>
            <a:spLocks noChangeArrowheads="1"/>
          </p:cNvSpPr>
          <p:nvPr/>
        </p:nvSpPr>
        <p:spPr bwMode="auto">
          <a:xfrm>
            <a:off x="4859338" y="4149725"/>
            <a:ext cx="2952750" cy="792163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59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  <a:endParaRPr lang="zh-CN" altLang="en-US" smtClean="0"/>
          </a:p>
        </p:txBody>
      </p:sp>
      <p:sp useBgFill="1">
        <p:nvSpPr>
          <p:cNvPr id="67591" name="Rectangle 11"/>
          <p:cNvSpPr>
            <a:spLocks noChangeArrowheads="1"/>
          </p:cNvSpPr>
          <p:nvPr/>
        </p:nvSpPr>
        <p:spPr bwMode="auto">
          <a:xfrm>
            <a:off x="1219200" y="2341563"/>
            <a:ext cx="4711700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>
                <a:solidFill>
                  <a:srgbClr val="0000FF"/>
                </a:solidFill>
              </a:rPr>
              <a:t>virtual</a:t>
            </a:r>
            <a:r>
              <a:rPr lang="en-US" altLang="zh-CN" sz="1800" b="1"/>
              <a:t>  ~A(){ cout &lt;&lt; "A::~A() is called.\n" ; }</a:t>
            </a:r>
          </a:p>
        </p:txBody>
      </p:sp>
      <p:sp>
        <p:nvSpPr>
          <p:cNvPr id="596998" name="AutoShape 6"/>
          <p:cNvSpPr>
            <a:spLocks/>
          </p:cNvSpPr>
          <p:nvPr/>
        </p:nvSpPr>
        <p:spPr bwMode="auto">
          <a:xfrm>
            <a:off x="4648200" y="2081213"/>
            <a:ext cx="3124200" cy="990600"/>
          </a:xfrm>
          <a:prstGeom prst="borderCallout2">
            <a:avLst>
              <a:gd name="adj1" fmla="val 11537"/>
              <a:gd name="adj2" fmla="val -2440"/>
              <a:gd name="adj3" fmla="val 11537"/>
              <a:gd name="adj4" fmla="val -20171"/>
              <a:gd name="adj5" fmla="val 309935"/>
              <a:gd name="adj6" fmla="val -7682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正确调用派生类构造函数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zh-CN" altLang="en-US" sz="1800" b="1"/>
              <a:t>释放所有资源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6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96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9" grpId="0" animBg="1"/>
      <p:bldP spid="596998" grpId="0" animBg="1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4925" y="3757613"/>
            <a:ext cx="3675063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Text Box 10"/>
          <p:cNvSpPr txBox="1">
            <a:spLocks noChangeArrowheads="1"/>
          </p:cNvSpPr>
          <p:nvPr/>
        </p:nvSpPr>
        <p:spPr bwMode="auto">
          <a:xfrm>
            <a:off x="744538" y="1052513"/>
            <a:ext cx="4741862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800"/>
              <a:t>#include&lt;iostream&gt;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using namespace std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~A(){ cout &lt;&lt; "A::~A()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/>
              <a:t>class B : public A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    ~B(){ cout &lt;&lt; "B::~B() is called.\n" ; }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}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int main()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{ A *Ap = new B ;	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B *Bp2 = new B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first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delete Ap;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cout &lt;&lt; "delete second object:\n" 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/>
              <a:t>    delete Bp2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</a:t>
            </a:r>
          </a:p>
        </p:txBody>
      </p:sp>
      <p:sp>
        <p:nvSpPr>
          <p:cNvPr id="598019" name="Rectangle 3"/>
          <p:cNvSpPr>
            <a:spLocks noChangeArrowheads="1"/>
          </p:cNvSpPr>
          <p:nvPr/>
        </p:nvSpPr>
        <p:spPr bwMode="auto">
          <a:xfrm>
            <a:off x="2455863" y="487363"/>
            <a:ext cx="61547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  <a:defRPr/>
            </a:pPr>
            <a:r>
              <a:rPr lang="zh-CN" altLang="en-US" sz="2000" b="1" i="1">
                <a:solidFill>
                  <a:srgbClr val="006600"/>
                </a:solidFill>
              </a:rPr>
              <a:t>例</a:t>
            </a:r>
            <a:r>
              <a:rPr lang="en-US" altLang="zh-CN" sz="2000" b="1" i="1">
                <a:solidFill>
                  <a:srgbClr val="006600"/>
                </a:solidFill>
              </a:rPr>
              <a:t>9-5 </a:t>
            </a:r>
            <a:r>
              <a:rPr lang="en-US" altLang="zh-CN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zh-CN" altLang="en-US" sz="20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虚析构函数在删除动态派生类对象的调用情况</a:t>
            </a:r>
            <a:endParaRPr lang="zh-CN" altLang="en-US" sz="2000" b="1" i="1">
              <a:solidFill>
                <a:srgbClr val="006600"/>
              </a:solidFill>
            </a:endParaRPr>
          </a:p>
        </p:txBody>
      </p:sp>
      <p:sp>
        <p:nvSpPr>
          <p:cNvPr id="6861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9.3.3  </a:t>
            </a:r>
            <a:r>
              <a:rPr lang="zh-CN" altLang="en-US" smtClean="0">
                <a:latin typeface="宋体" pitchFamily="2" charset="-122"/>
              </a:rPr>
              <a:t>虚析构函数</a:t>
            </a:r>
          </a:p>
        </p:txBody>
      </p:sp>
      <p:sp useBgFill="1">
        <p:nvSpPr>
          <p:cNvPr id="68614" name="Rectangle 11"/>
          <p:cNvSpPr>
            <a:spLocks noChangeArrowheads="1"/>
          </p:cNvSpPr>
          <p:nvPr/>
        </p:nvSpPr>
        <p:spPr bwMode="auto">
          <a:xfrm>
            <a:off x="1219200" y="2341563"/>
            <a:ext cx="4711700" cy="3667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>
                <a:solidFill>
                  <a:srgbClr val="0000FF"/>
                </a:solidFill>
              </a:rPr>
              <a:t>virtual</a:t>
            </a:r>
            <a:r>
              <a:rPr lang="en-US" altLang="zh-CN" sz="1800" b="1"/>
              <a:t>  ~A(){ cout &lt;&lt; "A::~A() is called.\n" ; }</a:t>
            </a:r>
          </a:p>
        </p:txBody>
      </p:sp>
      <p:sp>
        <p:nvSpPr>
          <p:cNvPr id="598022" name="Text Box 6"/>
          <p:cNvSpPr txBox="1">
            <a:spLocks noChangeArrowheads="1"/>
          </p:cNvSpPr>
          <p:nvPr/>
        </p:nvSpPr>
        <p:spPr bwMode="auto">
          <a:xfrm>
            <a:off x="3751263" y="1471613"/>
            <a:ext cx="5068887" cy="28384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ECFF"/>
              </a:gs>
              <a:gs pos="100000">
                <a:srgbClr val="FFFFFF"/>
              </a:gs>
            </a:gsLst>
            <a:lin ang="2700000" scaled="1"/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ECFF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定义了基类虚析构函数，基类指针指向的</a:t>
            </a:r>
          </a:p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   派生类动态对象也可以正确地用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delete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析构</a:t>
            </a:r>
          </a:p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设计类层次结构时，提供一个虚析构函数，</a:t>
            </a:r>
          </a:p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    能够使派生类对象在不同状态下正确调用</a:t>
            </a:r>
          </a:p>
          <a:p>
            <a:pPr algn="l">
              <a:lnSpc>
                <a:spcPct val="20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    析构函数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2" grpId="0" animBg="1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ChangeArrowheads="1"/>
          </p:cNvSpPr>
          <p:nvPr/>
        </p:nvSpPr>
        <p:spPr bwMode="auto">
          <a:xfrm>
            <a:off x="687388" y="609600"/>
            <a:ext cx="55610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9.4  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纯虚函数和抽象类</a:t>
            </a:r>
          </a:p>
        </p:txBody>
      </p:sp>
      <p:sp>
        <p:nvSpPr>
          <p:cNvPr id="599043" name="Text Box 3"/>
          <p:cNvSpPr txBox="1">
            <a:spLocks noChangeArrowheads="1"/>
          </p:cNvSpPr>
          <p:nvPr/>
        </p:nvSpPr>
        <p:spPr bwMode="auto">
          <a:xfrm>
            <a:off x="990600" y="1700213"/>
            <a:ext cx="782955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21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纯虚函数是一个在基类中说明的虚函数，在基类中没有定义，</a:t>
            </a:r>
          </a:p>
          <a:p>
            <a:pPr algn="l">
              <a:lnSpc>
                <a:spcPct val="210000"/>
              </a:lnSpc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要求任何派生类都定义自己的版本</a:t>
            </a:r>
          </a:p>
          <a:p>
            <a:pPr algn="l">
              <a:lnSpc>
                <a:spcPct val="21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纯虚函数为各派生类提供一个公共界面</a:t>
            </a:r>
          </a:p>
          <a:p>
            <a:pPr algn="l">
              <a:lnSpc>
                <a:spcPct val="21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纯虚函数说明形式：</a:t>
            </a:r>
          </a:p>
          <a:p>
            <a:pPr algn="l">
              <a:lnSpc>
                <a:spcPct val="210000"/>
              </a:lnSpc>
              <a:buFont typeface="Wingdings" pitchFamily="2" charset="2"/>
              <a:buNone/>
            </a:pPr>
            <a:r>
              <a:rPr lang="zh-CN" altLang="en-US" sz="2000" b="1">
                <a:solidFill>
                  <a:srgbClr val="0000FF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	 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virtual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 i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zh-CN" sz="2000" b="1" i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函数名</a:t>
            </a:r>
            <a:r>
              <a:rPr lang="zh-CN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zh-CN" altLang="zh-CN" sz="2000" b="1" i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）</a:t>
            </a:r>
            <a:r>
              <a:rPr lang="zh-CN" altLang="zh-CN" sz="2000" b="1">
                <a:solidFill>
                  <a:srgbClr val="0000FF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= 0</a:t>
            </a:r>
            <a:r>
              <a:rPr lang="en-US" altLang="zh-CN" sz="2000" b="1">
                <a:solidFill>
                  <a:srgbClr val="0000FF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algn="l"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一个具有纯虚函数的基类称为抽象类。 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488" y="5715016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smtClean="0">
                <a:solidFill>
                  <a:schemeClr val="accent1"/>
                </a:solidFill>
              </a:rPr>
              <a:t>在</a:t>
            </a:r>
            <a:r>
              <a:rPr lang="en-US" altLang="zh-CN" sz="2000" smtClean="0">
                <a:solidFill>
                  <a:schemeClr val="accent1"/>
                </a:solidFill>
              </a:rPr>
              <a:t>MFC</a:t>
            </a:r>
            <a:r>
              <a:rPr lang="zh-CN" altLang="en-US" sz="2000" smtClean="0">
                <a:solidFill>
                  <a:schemeClr val="accent1"/>
                </a:solidFill>
              </a:rPr>
              <a:t>中，程序员的一部分工作是重写基类的虚函数</a:t>
            </a:r>
            <a:endParaRPr lang="zh-CN" altLang="en-US" sz="20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9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533400"/>
            <a:ext cx="5561013" cy="609600"/>
          </a:xfrm>
          <a:prstGeom prst="rect">
            <a:avLst/>
          </a:prstGeo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9.1  </a:t>
            </a:r>
            <a:r>
              <a:rPr lang="zh-CN" altLang="en-US" sz="2800" b="1" smtClean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静态联编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592138" y="1431925"/>
            <a:ext cx="45132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普通成员函数重载可表达为两种形式：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704850" y="2346325"/>
            <a:ext cx="272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在一个类说明中重载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704850" y="2803525"/>
            <a:ext cx="653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2.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基类的成员函数在派生类重载。有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3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种编译区分方法：</a:t>
            </a:r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704850" y="3260725"/>
            <a:ext cx="3613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1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）根据参数的特征加以区分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714375" y="3719513"/>
            <a:ext cx="314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2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）使用“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:: ”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加以区分</a:t>
            </a:r>
          </a:p>
        </p:txBody>
      </p:sp>
      <p:sp>
        <p:nvSpPr>
          <p:cNvPr id="539659" name="Text Box 11"/>
          <p:cNvSpPr txBox="1">
            <a:spLocks noChangeArrowheads="1"/>
          </p:cNvSpPr>
          <p:nvPr/>
        </p:nvSpPr>
        <p:spPr bwMode="auto">
          <a:xfrm>
            <a:off x="1416050" y="4629150"/>
            <a:ext cx="507365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例如：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Aobj . Show ( )	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调用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A :: Show ( )</a:t>
            </a:r>
          </a:p>
          <a:p>
            <a:pPr algn="l">
              <a:lnSpc>
                <a:spcPct val="14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	Bobj . Show ( )	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调用	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B :: Show ( )</a:t>
            </a:r>
          </a:p>
        </p:txBody>
      </p:sp>
      <p:sp>
        <p:nvSpPr>
          <p:cNvPr id="539660" name="Rectangle 12"/>
          <p:cNvSpPr>
            <a:spLocks noChangeArrowheads="1"/>
          </p:cNvSpPr>
          <p:nvPr/>
        </p:nvSpPr>
        <p:spPr bwMode="auto">
          <a:xfrm>
            <a:off x="723900" y="4175125"/>
            <a:ext cx="310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（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3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）根据类对象加以区分</a:t>
            </a:r>
          </a:p>
        </p:txBody>
      </p:sp>
      <p:sp>
        <p:nvSpPr>
          <p:cNvPr id="539664" name="AutoShape 16"/>
          <p:cNvSpPr>
            <a:spLocks/>
          </p:cNvSpPr>
          <p:nvPr/>
        </p:nvSpPr>
        <p:spPr bwMode="auto">
          <a:xfrm>
            <a:off x="6156325" y="2708275"/>
            <a:ext cx="2519363" cy="609600"/>
          </a:xfrm>
          <a:prstGeom prst="borderCallout2">
            <a:avLst>
              <a:gd name="adj1" fmla="val 18750"/>
              <a:gd name="adj2" fmla="val -3023"/>
              <a:gd name="adj3" fmla="val 18750"/>
              <a:gd name="adj4" fmla="val -20856"/>
              <a:gd name="adj5" fmla="val 233593"/>
              <a:gd name="adj6" fmla="val -7819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根据</a:t>
            </a:r>
            <a:r>
              <a:rPr lang="en-US" altLang="zh-CN" sz="1800" b="1"/>
              <a:t>this</a:t>
            </a:r>
            <a:r>
              <a:rPr lang="zh-CN" altLang="en-US" sz="1800" b="1"/>
              <a:t>指针类型区分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53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53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9" grpId="0" autoUpdateAnimBg="0"/>
      <p:bldP spid="539660" grpId="0" autoUpdateAnimBg="0"/>
      <p:bldP spid="53966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Text Box 2"/>
          <p:cNvSpPr txBox="1">
            <a:spLocks noChangeArrowheads="1"/>
          </p:cNvSpPr>
          <p:nvPr/>
        </p:nvSpPr>
        <p:spPr bwMode="auto">
          <a:xfrm>
            <a:off x="1828800" y="577850"/>
            <a:ext cx="6494463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>
                <a:sym typeface="Symbol" pitchFamily="18" charset="2"/>
              </a:rPr>
              <a:t>class  point { /*……*/ } 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class  shape </a:t>
            </a:r>
            <a:r>
              <a:rPr lang="zh-CN" altLang="en-US" sz="1800" b="1">
                <a:solidFill>
                  <a:srgbClr val="0000FF"/>
                </a:solidFill>
              </a:rPr>
              <a:t>；</a:t>
            </a:r>
            <a:r>
              <a:rPr lang="zh-CN" altLang="en-US" sz="1800">
                <a:solidFill>
                  <a:schemeClr val="hlink"/>
                </a:solidFill>
              </a:rPr>
              <a:t>		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抽象类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point  center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……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point  where ( ) { return  center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void  move ( point p ) {center = p ; draw ( )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</a:rPr>
              <a:t>virtual  void  rotate ( int ) = 0 ;</a:t>
            </a:r>
            <a:r>
              <a:rPr lang="en-US" altLang="zh-CN" sz="1800">
                <a:solidFill>
                  <a:schemeClr val="hlink"/>
                </a:solidFill>
              </a:rPr>
              <a:t> 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纯虚函数</a:t>
            </a:r>
          </a:p>
          <a:p>
            <a:pPr algn="l">
              <a:lnSpc>
                <a:spcPct val="110000"/>
              </a:lnSpc>
            </a:pPr>
            <a:r>
              <a:rPr lang="zh-CN" altLang="en-US" sz="1800">
                <a:solidFill>
                  <a:schemeClr val="hlink"/>
                </a:solidFill>
              </a:rPr>
              <a:t>  </a:t>
            </a:r>
            <a:r>
              <a:rPr lang="en-US" altLang="zh-CN" sz="1800" b="1">
                <a:solidFill>
                  <a:srgbClr val="0000FF"/>
                </a:solidFill>
              </a:rPr>
              <a:t>virtual  void  draw ( ) = 0 ;	</a:t>
            </a:r>
            <a:r>
              <a:rPr lang="en-US" altLang="zh-CN" sz="1800">
                <a:solidFill>
                  <a:schemeClr val="hlink"/>
                </a:solidFill>
              </a:rPr>
              <a:t>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纯虚函数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</p:txBody>
      </p:sp>
      <p:sp>
        <p:nvSpPr>
          <p:cNvPr id="600067" name="Rectangle 3"/>
          <p:cNvSpPr>
            <a:spLocks noChangeArrowheads="1"/>
          </p:cNvSpPr>
          <p:nvPr/>
        </p:nvSpPr>
        <p:spPr bwMode="auto">
          <a:xfrm>
            <a:off x="1828800" y="4006850"/>
            <a:ext cx="706437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800" b="1" i="1">
                <a:solidFill>
                  <a:srgbClr val="A50021"/>
                </a:solidFill>
              </a:rPr>
              <a:t>shape  x ;</a:t>
            </a:r>
            <a:r>
              <a:rPr lang="en-US" altLang="zh-CN" sz="1800" b="1">
                <a:solidFill>
                  <a:srgbClr val="A50021"/>
                </a:solidFill>
              </a:rPr>
              <a:t>	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6600"/>
                </a:solidFill>
              </a:rPr>
              <a:t>// error</a:t>
            </a:r>
            <a:r>
              <a:rPr lang="zh-CN" altLang="en-US" sz="1800" b="1" i="1">
                <a:solidFill>
                  <a:srgbClr val="006600"/>
                </a:solidFill>
              </a:rPr>
              <a:t>，抽象类不能建立对象</a:t>
            </a:r>
          </a:p>
          <a:p>
            <a:pPr algn="l">
              <a:lnSpc>
                <a:spcPct val="150000"/>
              </a:lnSpc>
            </a:pPr>
            <a:r>
              <a:rPr lang="en-US" altLang="zh-CN" sz="1800"/>
              <a:t>shape  *p ;		</a:t>
            </a:r>
            <a:r>
              <a:rPr lang="en-US" altLang="zh-CN" sz="1800" b="1" i="1">
                <a:solidFill>
                  <a:srgbClr val="006600"/>
                </a:solidFill>
              </a:rPr>
              <a:t>// ok</a:t>
            </a:r>
            <a:r>
              <a:rPr lang="zh-CN" altLang="en-US" sz="1800" b="1" i="1">
                <a:solidFill>
                  <a:srgbClr val="006600"/>
                </a:solidFill>
              </a:rPr>
              <a:t>，可以声明抽象类的指针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 i="1">
                <a:solidFill>
                  <a:srgbClr val="A50021"/>
                </a:solidFill>
              </a:rPr>
              <a:t>shape  f ( ) ;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6600"/>
                </a:solidFill>
              </a:rPr>
              <a:t>// error, </a:t>
            </a:r>
            <a:r>
              <a:rPr lang="zh-CN" altLang="en-US" sz="1800" b="1" i="1">
                <a:solidFill>
                  <a:srgbClr val="006600"/>
                </a:solidFill>
              </a:rPr>
              <a:t>抽象类不能作为函数返回类型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 i="1">
                <a:solidFill>
                  <a:srgbClr val="A50021"/>
                </a:solidFill>
              </a:rPr>
              <a:t>void  g ( shape ) ;</a:t>
            </a:r>
            <a:r>
              <a:rPr lang="en-US" altLang="zh-CN" sz="1800" b="1">
                <a:solidFill>
                  <a:srgbClr val="A50021"/>
                </a:solidFill>
              </a:rPr>
              <a:t>	</a:t>
            </a:r>
            <a:r>
              <a:rPr lang="en-US" altLang="zh-CN" sz="1800">
                <a:solidFill>
                  <a:srgbClr val="FF3300"/>
                </a:solidFill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</a:rPr>
              <a:t>// error, </a:t>
            </a:r>
            <a:r>
              <a:rPr lang="zh-CN" altLang="en-US" sz="1800" b="1" i="1">
                <a:solidFill>
                  <a:srgbClr val="006600"/>
                </a:solidFill>
              </a:rPr>
              <a:t>抽象类不能作为传值参数类型</a:t>
            </a:r>
          </a:p>
          <a:p>
            <a:pPr algn="l">
              <a:lnSpc>
                <a:spcPct val="150000"/>
              </a:lnSpc>
            </a:pPr>
            <a:r>
              <a:rPr lang="en-US" altLang="zh-CN" sz="1800"/>
              <a:t>shape  &amp; h ( shape &amp;) ;	</a:t>
            </a:r>
            <a:r>
              <a:rPr lang="en-US" altLang="zh-CN" sz="1800" b="1" i="1">
                <a:solidFill>
                  <a:srgbClr val="006600"/>
                </a:solidFill>
              </a:rPr>
              <a:t>// ok</a:t>
            </a:r>
            <a:r>
              <a:rPr lang="zh-CN" altLang="en-US" sz="1800" b="1" i="1">
                <a:solidFill>
                  <a:srgbClr val="006600"/>
                </a:solidFill>
              </a:rPr>
              <a:t>，可以声明抽象类的引用</a:t>
            </a:r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574675" y="5778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i="1">
                <a:solidFill>
                  <a:srgbClr val="008000"/>
                </a:solidFill>
                <a:sym typeface="Symbol" pitchFamily="18" charset="2"/>
              </a:rPr>
              <a:t>例如：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4445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600073" name="AutoShape 9"/>
          <p:cNvSpPr>
            <a:spLocks noChangeArrowheads="1"/>
          </p:cNvSpPr>
          <p:nvPr/>
        </p:nvSpPr>
        <p:spPr bwMode="auto">
          <a:xfrm>
            <a:off x="5572132" y="928670"/>
            <a:ext cx="3143272" cy="1582737"/>
          </a:xfrm>
          <a:prstGeom prst="wedgeEllipseCallout">
            <a:avLst>
              <a:gd name="adj1" fmla="val -84322"/>
              <a:gd name="adj2" fmla="val 164441"/>
            </a:avLst>
          </a:prstGeom>
          <a:gradFill rotWithShape="1">
            <a:gsLst>
              <a:gs pos="0">
                <a:srgbClr val="FFFFFF"/>
              </a:gs>
              <a:gs pos="100000">
                <a:srgbClr val="FFCCCC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zh-CN" altLang="en-US" sz="1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不能建立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抽象类型存储空间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60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0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0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0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0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60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0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66" grpId="0" autoUpdateAnimBg="0"/>
      <p:bldP spid="600067" grpId="0" build="p" autoUpdateAnimBg="0"/>
      <p:bldP spid="600068" grpId="0" autoUpdateAnimBg="0"/>
      <p:bldP spid="600073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828800" y="577850"/>
            <a:ext cx="6494463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>
                <a:sym typeface="Symbol" pitchFamily="18" charset="2"/>
              </a:rPr>
              <a:t>class  point { /*……*/ } 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rgbClr val="A50021"/>
                </a:solidFill>
              </a:rPr>
              <a:t>class  shape </a:t>
            </a:r>
            <a:r>
              <a:rPr lang="zh-CN" altLang="en-US" sz="1800" b="1">
                <a:solidFill>
                  <a:srgbClr val="A50021"/>
                </a:solidFill>
              </a:rPr>
              <a:t>；</a:t>
            </a:r>
            <a:r>
              <a:rPr lang="zh-CN" altLang="en-US" sz="1800">
                <a:solidFill>
                  <a:schemeClr val="hlink"/>
                </a:solidFill>
              </a:rPr>
              <a:t>		 </a:t>
            </a:r>
            <a:r>
              <a:rPr lang="en-US" altLang="zh-CN" sz="1800" i="1">
                <a:solidFill>
                  <a:srgbClr val="0000FF"/>
                </a:solidFill>
              </a:rPr>
              <a:t>// </a:t>
            </a:r>
            <a:r>
              <a:rPr lang="zh-CN" altLang="en-US" sz="1800" i="1">
                <a:solidFill>
                  <a:srgbClr val="0000FF"/>
                </a:solidFill>
              </a:rPr>
              <a:t>抽象类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point  center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……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point  where ( ) { return  center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void  move ( point p ) { center = p ; draw ( )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00FF"/>
                </a:solidFill>
              </a:rPr>
              <a:t>virtual  void  rotate ( int ) = 0 ;</a:t>
            </a:r>
            <a:r>
              <a:rPr lang="en-US" altLang="zh-CN" sz="1800">
                <a:solidFill>
                  <a:schemeClr val="hlink"/>
                </a:solidFill>
              </a:rPr>
              <a:t> 		</a:t>
            </a:r>
            <a:r>
              <a:rPr lang="en-US" altLang="zh-CN" sz="1800" i="1">
                <a:solidFill>
                  <a:srgbClr val="0000FF"/>
                </a:solidFill>
              </a:rPr>
              <a:t>// </a:t>
            </a:r>
            <a:r>
              <a:rPr lang="zh-CN" altLang="en-US" sz="1800" i="1">
                <a:solidFill>
                  <a:srgbClr val="0000FF"/>
                </a:solidFill>
              </a:rPr>
              <a:t>纯虚函数</a:t>
            </a:r>
          </a:p>
          <a:p>
            <a:pPr algn="l">
              <a:lnSpc>
                <a:spcPct val="110000"/>
              </a:lnSpc>
            </a:pPr>
            <a:r>
              <a:rPr lang="zh-CN" altLang="en-US" sz="1800">
                <a:solidFill>
                  <a:schemeClr val="hlink"/>
                </a:solidFill>
              </a:rPr>
              <a:t>  </a:t>
            </a:r>
            <a:r>
              <a:rPr lang="en-US" altLang="zh-CN" sz="1800" b="1">
                <a:solidFill>
                  <a:srgbClr val="0000FF"/>
                </a:solidFill>
              </a:rPr>
              <a:t>virtual  void  draw ( ) = 0 ;	</a:t>
            </a:r>
            <a:r>
              <a:rPr lang="en-US" altLang="zh-CN" sz="1800">
                <a:solidFill>
                  <a:schemeClr val="hlink"/>
                </a:solidFill>
              </a:rPr>
              <a:t>		</a:t>
            </a:r>
            <a:r>
              <a:rPr lang="en-US" altLang="zh-CN" sz="1800" i="1">
                <a:solidFill>
                  <a:srgbClr val="0000FF"/>
                </a:solidFill>
              </a:rPr>
              <a:t>// </a:t>
            </a:r>
            <a:r>
              <a:rPr lang="zh-CN" altLang="en-US" sz="1800" i="1">
                <a:solidFill>
                  <a:srgbClr val="0000FF"/>
                </a:solidFill>
              </a:rPr>
              <a:t>纯虚函数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</p:txBody>
      </p:sp>
      <p:sp>
        <p:nvSpPr>
          <p:cNvPr id="601091" name="Rectangle 3"/>
          <p:cNvSpPr>
            <a:spLocks noChangeArrowheads="1"/>
          </p:cNvSpPr>
          <p:nvPr/>
        </p:nvSpPr>
        <p:spPr bwMode="auto">
          <a:xfrm>
            <a:off x="1828800" y="4070350"/>
            <a:ext cx="45720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800" b="1"/>
              <a:t>class  ab_circle :</a:t>
            </a:r>
            <a:r>
              <a:rPr lang="en-US" altLang="zh-CN" sz="1800" b="1">
                <a:solidFill>
                  <a:srgbClr val="00CC00"/>
                </a:solidFill>
              </a:rPr>
              <a:t> </a:t>
            </a:r>
            <a:r>
              <a:rPr lang="en-US" altLang="zh-CN" sz="1800" b="1">
                <a:solidFill>
                  <a:srgbClr val="A50021"/>
                </a:solidFill>
              </a:rPr>
              <a:t>public  shape</a:t>
            </a:r>
          </a:p>
          <a:p>
            <a:pPr algn="l">
              <a:lnSpc>
                <a:spcPct val="150000"/>
              </a:lnSpc>
            </a:pPr>
            <a:r>
              <a:rPr lang="en-US" altLang="zh-CN" sz="1800"/>
              <a:t>{       int  radius ;</a:t>
            </a:r>
          </a:p>
          <a:p>
            <a:pPr algn="l">
              <a:lnSpc>
                <a:spcPct val="150000"/>
              </a:lnSpc>
            </a:pPr>
            <a:r>
              <a:rPr lang="en-US" altLang="zh-CN" sz="1800"/>
              <a:t>    public :   void  rotate ( int ) { } ;</a:t>
            </a:r>
          </a:p>
          <a:p>
            <a:pPr algn="l">
              <a:lnSpc>
                <a:spcPct val="150000"/>
              </a:lnSpc>
            </a:pPr>
            <a:r>
              <a:rPr lang="en-US" altLang="zh-CN" sz="1800"/>
              <a:t>} ; 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574675" y="57785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i="1">
                <a:solidFill>
                  <a:srgbClr val="008000"/>
                </a:solidFill>
                <a:sym typeface="Symbol" pitchFamily="18" charset="2"/>
              </a:rPr>
              <a:t>例如：</a:t>
            </a:r>
          </a:p>
        </p:txBody>
      </p:sp>
      <p:sp>
        <p:nvSpPr>
          <p:cNvPr id="601093" name="AutoShape 5"/>
          <p:cNvSpPr>
            <a:spLocks/>
          </p:cNvSpPr>
          <p:nvPr/>
        </p:nvSpPr>
        <p:spPr bwMode="auto">
          <a:xfrm>
            <a:off x="4495800" y="2025650"/>
            <a:ext cx="4495800" cy="1447800"/>
          </a:xfrm>
          <a:prstGeom prst="borderCallout2">
            <a:avLst>
              <a:gd name="adj1" fmla="val 7894"/>
              <a:gd name="adj2" fmla="val -1694"/>
              <a:gd name="adj3" fmla="val 7894"/>
              <a:gd name="adj4" fmla="val -6639"/>
              <a:gd name="adj5" fmla="val 144190"/>
              <a:gd name="adj6" fmla="val -2249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altLang="zh-CN" sz="1800" b="1"/>
              <a:t> ab_circle </a:t>
            </a:r>
            <a:r>
              <a:rPr lang="zh-CN" altLang="en-US" sz="1800" b="1"/>
              <a:t>类仍为抽象类</a:t>
            </a:r>
          </a:p>
          <a:p>
            <a:pPr>
              <a:lnSpc>
                <a:spcPct val="140000"/>
              </a:lnSpc>
            </a:pPr>
            <a:r>
              <a:rPr lang="en-US" altLang="zh-CN" sz="1800" b="1"/>
              <a:t>ab_circle :: draw ( ) </a:t>
            </a:r>
            <a:r>
              <a:rPr lang="zh-CN" altLang="en-US" sz="1800" b="1"/>
              <a:t>、</a:t>
            </a:r>
            <a:r>
              <a:rPr lang="en-US" altLang="zh-CN" sz="1800" b="1"/>
              <a:t>ab_circle :: rotate ( ) </a:t>
            </a:r>
          </a:p>
          <a:p>
            <a:pPr>
              <a:lnSpc>
                <a:spcPct val="140000"/>
              </a:lnSpc>
            </a:pPr>
            <a:r>
              <a:rPr lang="zh-CN" altLang="en-US" sz="1800" b="1"/>
              <a:t>也是纯虚函数</a:t>
            </a:r>
          </a:p>
        </p:txBody>
      </p:sp>
      <p:sp>
        <p:nvSpPr>
          <p:cNvPr id="71686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4445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601094" name="AutoShape 6"/>
          <p:cNvSpPr>
            <a:spLocks noChangeArrowheads="1"/>
          </p:cNvSpPr>
          <p:nvPr/>
        </p:nvSpPr>
        <p:spPr bwMode="auto">
          <a:xfrm flipH="1">
            <a:off x="4572000" y="1219200"/>
            <a:ext cx="3962400" cy="4921250"/>
          </a:xfrm>
          <a:prstGeom prst="verticalScroll">
            <a:avLst>
              <a:gd name="adj" fmla="val 4301"/>
            </a:avLst>
          </a:prstGeom>
          <a:gradFill rotWithShape="0">
            <a:gsLst>
              <a:gs pos="0">
                <a:srgbClr val="FFFFFF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20493903" algn="ctr" rotWithShape="0">
              <a:srgbClr val="808080"/>
            </a:outerShdw>
          </a:effectLst>
        </p:spPr>
        <p:txBody>
          <a:bodyPr wrap="none" anchor="ctr"/>
          <a:lstStyle/>
          <a:p>
            <a:pPr algn="l">
              <a:lnSpc>
                <a:spcPct val="14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要使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ab_circle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成为非抽象类，</a:t>
            </a:r>
          </a:p>
          <a:p>
            <a:pPr algn="l">
              <a:lnSpc>
                <a:spcPct val="140000"/>
              </a:lnSpc>
              <a:defRPr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 必须作以下说明：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en-US" sz="1800" b="1"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class  ab_circle : public  shape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{    int  radius 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  public :  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void  rotate ( int ) 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void  draw ( ) ;</a:t>
            </a:r>
          </a:p>
          <a:p>
            <a:pPr algn="l">
              <a:lnSpc>
                <a:spcPct val="12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} ;  </a:t>
            </a:r>
          </a:p>
          <a:p>
            <a:pPr algn="l">
              <a:lnSpc>
                <a:spcPct val="14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并提供 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ab_circle :: draw ( )</a:t>
            </a:r>
            <a:endParaRPr lang="en-US" altLang="en-US" sz="1800" b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4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和         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ab_circle :: rotate ( int  )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 algn="l">
              <a:lnSpc>
                <a:spcPct val="140000"/>
              </a:lnSpc>
              <a:defRPr/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的定义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01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1" grpId="0" autoUpdateAnimBg="0"/>
      <p:bldP spid="601093" grpId="0" animBg="1" autoUpdateAnimBg="0"/>
      <p:bldP spid="601094" grpId="0" animBg="1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Text Box 2"/>
          <p:cNvSpPr txBox="1">
            <a:spLocks noChangeArrowheads="1"/>
          </p:cNvSpPr>
          <p:nvPr/>
        </p:nvSpPr>
        <p:spPr bwMode="auto">
          <a:xfrm>
            <a:off x="495300" y="228600"/>
            <a:ext cx="8305800" cy="639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//figure.h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protected : double x,y;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public:    void set_dim(double i, double j=0) { x = i ;  y = j 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        virtual void show_area() = 0 ;</a:t>
            </a:r>
            <a:endParaRPr lang="en-US" altLang="zh-CN" sz="1600" i="1">
              <a:solidFill>
                <a:srgbClr val="0000FF"/>
              </a:solidFill>
              <a:sym typeface="Symbol" pitchFamily="18" charset="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triangle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 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{ cout&lt;&lt;"Triangle with high "&lt;&lt;x&lt;&lt;" and base "&lt;&lt;y &lt;&lt;" has an area of "&lt;&lt;x*0.5*y&lt;&lt;"\n";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square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{ cout&lt;&lt;"Square with dimension "&lt;&lt;x&lt;&lt;"*"&lt;&lt;y &lt;&lt;" has an area of "&lt;&lt;x*y&lt;&lt;"\n";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circle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</p:txBody>
      </p:sp>
      <p:sp useBgFill="1">
        <p:nvSpPr>
          <p:cNvPr id="602115" name="Rectangle 3"/>
          <p:cNvSpPr>
            <a:spLocks noChangeArrowheads="1"/>
          </p:cNvSpPr>
          <p:nvPr/>
        </p:nvSpPr>
        <p:spPr bwMode="auto">
          <a:xfrm>
            <a:off x="1371600" y="1447800"/>
            <a:ext cx="4883150" cy="2841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virtual void show_area() = 0 ;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纯虚函数</a:t>
            </a:r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019800" y="533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9-6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简单图形类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 useBgFill="1">
        <p:nvSpPr>
          <p:cNvPr id="602117" name="Rectangle 5"/>
          <p:cNvSpPr>
            <a:spLocks noChangeArrowheads="1"/>
          </p:cNvSpPr>
          <p:nvPr/>
        </p:nvSpPr>
        <p:spPr bwMode="auto">
          <a:xfrm>
            <a:off x="762000" y="2563813"/>
            <a:ext cx="7848600" cy="78263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{ cout&lt;&lt;"Triangle with high "&lt;&lt;x&lt;&lt;" and base "&lt;&lt;y &lt;&lt;" has an area of "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&lt;&lt;x*0.5*y&lt;&lt;"\n"; }</a:t>
            </a:r>
          </a:p>
        </p:txBody>
      </p:sp>
      <p:sp useBgFill="1">
        <p:nvSpPr>
          <p:cNvPr id="602118" name="Rectangle 6"/>
          <p:cNvSpPr>
            <a:spLocks noChangeArrowheads="1"/>
          </p:cNvSpPr>
          <p:nvPr/>
        </p:nvSpPr>
        <p:spPr bwMode="auto">
          <a:xfrm>
            <a:off x="838200" y="3886200"/>
            <a:ext cx="7620000" cy="7493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{ cout&lt;&lt;"Square with dimension "&lt;&lt;x&lt;&lt;"*"&lt;&lt;y &lt;&lt;" has an area of "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   &lt;&lt;x*y&lt;&lt;"\n"; }</a:t>
            </a:r>
          </a:p>
        </p:txBody>
      </p:sp>
      <p:sp useBgFill="1">
        <p:nvSpPr>
          <p:cNvPr id="602119" name="Rectangle 7"/>
          <p:cNvSpPr>
            <a:spLocks noChangeArrowheads="1"/>
          </p:cNvSpPr>
          <p:nvPr/>
        </p:nvSpPr>
        <p:spPr bwMode="auto">
          <a:xfrm>
            <a:off x="762000" y="5257800"/>
            <a:ext cx="5105400" cy="10826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}</a:t>
            </a:r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60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0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0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0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14" grpId="0" autoUpdateAnimBg="0"/>
      <p:bldP spid="602115" grpId="0" animBg="1" autoUpdateAnimBg="0"/>
      <p:bldP spid="602116" grpId="0" autoUpdateAnimBg="0"/>
      <p:bldP spid="602117" grpId="0" animBg="1" autoUpdateAnimBg="0"/>
      <p:bldP spid="602118" grpId="0" animBg="1" autoUpdateAnimBg="0"/>
      <p:bldP spid="602119" grpId="0" animBg="1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495300" y="228600"/>
            <a:ext cx="8305800" cy="639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//figure.h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protected : double x,y;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public:    void set_dim(double i, double j=0) { x = i ;  y = j 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        virtual void show_area() = 0 ;</a:t>
            </a:r>
            <a:endParaRPr lang="en-US" altLang="zh-CN" sz="1600" i="1">
              <a:solidFill>
                <a:srgbClr val="0000FF"/>
              </a:solidFill>
              <a:sym typeface="Symbol" pitchFamily="18" charset="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triangle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 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{ cout&lt;&lt;"Triangle with high "&lt;&lt;x&lt;&lt;" and base "&lt;&lt;y &lt;&lt;" has an area of "&lt;&lt;x*0.5*y&lt;&lt;"\n";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square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{ cout&lt;&lt;"Square with dimension "&lt;&lt;x&lt;&lt;"*"&lt;&lt;y &lt;&lt;" has an area of "&lt;&lt;x*y&lt;&lt;"\n";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circle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</p:txBody>
      </p:sp>
      <p:sp useBgFill="1">
        <p:nvSpPr>
          <p:cNvPr id="73731" name="Rectangle 3"/>
          <p:cNvSpPr>
            <a:spLocks noChangeArrowheads="1"/>
          </p:cNvSpPr>
          <p:nvPr/>
        </p:nvSpPr>
        <p:spPr bwMode="auto">
          <a:xfrm>
            <a:off x="1371600" y="1447800"/>
            <a:ext cx="4883150" cy="2841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virtual void show_area() = 0 ;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纯虚函数</a:t>
            </a:r>
          </a:p>
        </p:txBody>
      </p:sp>
      <p:sp useBgFill="1">
        <p:nvSpPr>
          <p:cNvPr id="603141" name="Rectangle 5"/>
          <p:cNvSpPr>
            <a:spLocks noChangeArrowheads="1"/>
          </p:cNvSpPr>
          <p:nvPr/>
        </p:nvSpPr>
        <p:spPr bwMode="auto">
          <a:xfrm>
            <a:off x="762000" y="2563813"/>
            <a:ext cx="7848600" cy="78263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{ cout&lt;&lt;"Triangle with high "&lt;&lt;x&lt;&lt;" and base "&lt;&lt;y &lt;&lt;" has an area of "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&lt;&lt;x*0.5*y&lt;&lt;"\n"; }</a:t>
            </a:r>
          </a:p>
        </p:txBody>
      </p:sp>
      <p:sp useBgFill="1">
        <p:nvSpPr>
          <p:cNvPr id="603142" name="Rectangle 6"/>
          <p:cNvSpPr>
            <a:spLocks noChangeArrowheads="1"/>
          </p:cNvSpPr>
          <p:nvPr/>
        </p:nvSpPr>
        <p:spPr bwMode="auto">
          <a:xfrm>
            <a:off x="838200" y="3886200"/>
            <a:ext cx="7620000" cy="7493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{ cout&lt;&lt;"Square with dimension "&lt;&lt;x&lt;&lt;"*"&lt;&lt;y &lt;&lt;" has an area of "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   &lt;&lt;x*y&lt;&lt;"\n"; }</a:t>
            </a:r>
          </a:p>
        </p:txBody>
      </p:sp>
      <p:sp useBgFill="1">
        <p:nvSpPr>
          <p:cNvPr id="603143" name="Rectangle 7"/>
          <p:cNvSpPr>
            <a:spLocks noChangeArrowheads="1"/>
          </p:cNvSpPr>
          <p:nvPr/>
        </p:nvSpPr>
        <p:spPr bwMode="auto">
          <a:xfrm>
            <a:off x="762000" y="5257800"/>
            <a:ext cx="5105400" cy="10826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}</a:t>
            </a:r>
          </a:p>
        </p:txBody>
      </p:sp>
      <p:sp>
        <p:nvSpPr>
          <p:cNvPr id="73735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3736" name="Rectangle 13"/>
          <p:cNvSpPr>
            <a:spLocks noChangeArrowheads="1"/>
          </p:cNvSpPr>
          <p:nvPr/>
        </p:nvSpPr>
        <p:spPr bwMode="auto">
          <a:xfrm>
            <a:off x="6019800" y="533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9-6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简单图形类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603144" name="Rectangle 8"/>
          <p:cNvSpPr>
            <a:spLocks noChangeArrowheads="1"/>
          </p:cNvSpPr>
          <p:nvPr/>
        </p:nvSpPr>
        <p:spPr bwMode="auto">
          <a:xfrm>
            <a:off x="5029200" y="911225"/>
            <a:ext cx="3657600" cy="4246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ECFF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7A8E99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#include&lt;iostream&gt;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using namespace std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#include"figure.h"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{ triangle t ;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派生类对象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>
                <a:sym typeface="Symbol" pitchFamily="18" charset="2"/>
              </a:rPr>
              <a:t>    </a:t>
            </a:r>
            <a:r>
              <a:rPr lang="en-US" altLang="zh-CN" sz="1800">
                <a:sym typeface="Symbol" pitchFamily="18" charset="2"/>
              </a:rPr>
              <a:t>square s ;    circle c;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t.set_dim(10.0,5.0)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t.show_area();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s.set_dim(10.0,5.0)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s.show_area()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c.set_dim(9.0)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 c.show_area()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}</a:t>
            </a:r>
          </a:p>
        </p:txBody>
      </p:sp>
      <p:pic>
        <p:nvPicPr>
          <p:cNvPr id="603151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6325" y="5157788"/>
            <a:ext cx="6402388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44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3"/>
          <p:cNvSpPr>
            <a:spLocks noChangeArrowheads="1"/>
          </p:cNvSpPr>
          <p:nvPr/>
        </p:nvSpPr>
        <p:spPr bwMode="auto">
          <a:xfrm>
            <a:off x="6019800" y="533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9-6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简单图形类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4756" name="Text Box 3"/>
          <p:cNvSpPr txBox="1">
            <a:spLocks noChangeArrowheads="1"/>
          </p:cNvSpPr>
          <p:nvPr/>
        </p:nvSpPr>
        <p:spPr bwMode="auto">
          <a:xfrm>
            <a:off x="495300" y="228600"/>
            <a:ext cx="8305800" cy="639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//figure.h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protected : double x,y;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public:    void set_dim(double i, double j=0) { x = i ;  y = j 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        virtual void show_area() = 0 ;</a:t>
            </a:r>
            <a:endParaRPr lang="en-US" altLang="zh-CN" sz="1600" i="1">
              <a:solidFill>
                <a:srgbClr val="0000FF"/>
              </a:solidFill>
              <a:sym typeface="Symbol" pitchFamily="18" charset="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triangle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 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{ cout&lt;&lt;"Triangle with high "&lt;&lt;x&lt;&lt;" and base "&lt;&lt;y &lt;&lt;" has an area of "&lt;&lt;x*0.5*y&lt;&lt;"\n";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square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  { cout&lt;&lt;"Square with dimension "&lt;&lt;x&lt;&lt;"*"&lt;&lt;y &lt;&lt;" has an area of "&lt;&lt;x*y&lt;&lt;"\n";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>
              <a:lnSpc>
                <a:spcPct val="110000"/>
              </a:lnSpc>
            </a:pPr>
            <a:r>
              <a:rPr lang="en-US" altLang="zh-CN" sz="1800" b="1">
                <a:sym typeface="Symbol" pitchFamily="18" charset="2"/>
              </a:rPr>
              <a:t>class circle : public figure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{ public: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void show_area()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    }</a:t>
            </a:r>
          </a:p>
          <a:p>
            <a:pPr algn="just">
              <a:lnSpc>
                <a:spcPct val="110000"/>
              </a:lnSpc>
            </a:pPr>
            <a:r>
              <a:rPr lang="en-US" altLang="zh-CN" sz="1600">
                <a:sym typeface="Symbol" pitchFamily="18" charset="2"/>
              </a:rPr>
              <a:t>};</a:t>
            </a:r>
          </a:p>
        </p:txBody>
      </p:sp>
      <p:sp useBgFill="1">
        <p:nvSpPr>
          <p:cNvPr id="74757" name="Rectangle 4"/>
          <p:cNvSpPr>
            <a:spLocks noChangeArrowheads="1"/>
          </p:cNvSpPr>
          <p:nvPr/>
        </p:nvSpPr>
        <p:spPr bwMode="auto">
          <a:xfrm>
            <a:off x="1371600" y="1447800"/>
            <a:ext cx="4883150" cy="28416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virtual void show_area() = 0 ;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纯虚函数</a:t>
            </a:r>
          </a:p>
        </p:txBody>
      </p:sp>
      <p:sp useBgFill="1">
        <p:nvSpPr>
          <p:cNvPr id="604166" name="Rectangle 6"/>
          <p:cNvSpPr>
            <a:spLocks noChangeArrowheads="1"/>
          </p:cNvSpPr>
          <p:nvPr/>
        </p:nvSpPr>
        <p:spPr bwMode="auto">
          <a:xfrm>
            <a:off x="762000" y="2563813"/>
            <a:ext cx="7848600" cy="78263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{ cout&lt;&lt;"Triangle with high "&lt;&lt;x&lt;&lt;" and base "&lt;&lt;y &lt;&lt;" has an area of "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&lt;&lt;x*0.5*y&lt;&lt;"\n"; }</a:t>
            </a:r>
          </a:p>
        </p:txBody>
      </p:sp>
      <p:sp useBgFill="1">
        <p:nvSpPr>
          <p:cNvPr id="604167" name="Rectangle 7"/>
          <p:cNvSpPr>
            <a:spLocks noChangeArrowheads="1"/>
          </p:cNvSpPr>
          <p:nvPr/>
        </p:nvSpPr>
        <p:spPr bwMode="auto">
          <a:xfrm>
            <a:off x="838200" y="3886200"/>
            <a:ext cx="7620000" cy="7493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{ cout&lt;&lt;"Square with dimension "&lt;&lt;x&lt;&lt;"*"&lt;&lt;y &lt;&lt;" has an area of "</a:t>
            </a:r>
          </a:p>
          <a:p>
            <a:pPr algn="just">
              <a:lnSpc>
                <a:spcPct val="8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   &lt;&lt;x*y&lt;&lt;"\n"; }</a:t>
            </a:r>
          </a:p>
        </p:txBody>
      </p:sp>
      <p:sp useBgFill="1">
        <p:nvSpPr>
          <p:cNvPr id="604168" name="Rectangle 8"/>
          <p:cNvSpPr>
            <a:spLocks noChangeArrowheads="1"/>
          </p:cNvSpPr>
          <p:nvPr/>
        </p:nvSpPr>
        <p:spPr bwMode="auto">
          <a:xfrm>
            <a:off x="762000" y="5257800"/>
            <a:ext cx="5105400" cy="1082675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void show_area()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{ cout&lt;&lt;"Circle with radius "&lt;&lt;x;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cout&lt;&lt;" has an area of "&lt;&lt;3.14*x*x&lt;&lt;"\n";</a:t>
            </a:r>
          </a:p>
          <a:p>
            <a:pPr algn="just">
              <a:lnSpc>
                <a:spcPct val="90000"/>
              </a:lnSpc>
              <a:defRPr/>
            </a:pP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}</a:t>
            </a:r>
          </a:p>
        </p:txBody>
      </p:sp>
      <p:sp>
        <p:nvSpPr>
          <p:cNvPr id="604169" name="Rectangle 9"/>
          <p:cNvSpPr>
            <a:spLocks noChangeArrowheads="1"/>
          </p:cNvSpPr>
          <p:nvPr/>
        </p:nvSpPr>
        <p:spPr bwMode="auto">
          <a:xfrm>
            <a:off x="4011613" y="207963"/>
            <a:ext cx="4953000" cy="50085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99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7A995C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#include&lt;iostream&gt;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using namespace std 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#include"figure.h"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figure *p;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声明抽象类指针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zh-CN" altLang="en-US" sz="1800">
                <a:sym typeface="Symbol" pitchFamily="18" charset="2"/>
              </a:rPr>
              <a:t>   </a:t>
            </a:r>
            <a:r>
              <a:rPr lang="en-US" altLang="zh-CN" sz="1800">
                <a:sym typeface="Symbol" pitchFamily="18" charset="2"/>
              </a:rPr>
              <a:t>triangle t;   square s;   circle c;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p=&amp;t;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p-&gt;set_dim(10.0,5.0); 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triangle::set_dim()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p-&gt;show_area();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p=&amp;s;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p-&gt;set_dim(10.0,5.0);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square::set_dim()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p-&gt;show_area();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   p=&amp;c;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p-&gt;set_dim(9.0);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circle::set_dim()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p-&gt;show_area();</a:t>
            </a:r>
          </a:p>
          <a:p>
            <a:pPr algn="just">
              <a:lnSpc>
                <a:spcPct val="65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</a:t>
            </a:r>
          </a:p>
        </p:txBody>
      </p:sp>
      <p:pic>
        <p:nvPicPr>
          <p:cNvPr id="60417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6325" y="5157788"/>
            <a:ext cx="6402388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9" grpId="0" animBg="1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605187" name="Rectangle 3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3581400" y="1052513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Number &amp; n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fun(n1);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fun(n2);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fun(n3);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5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0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0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6" grpId="0" autoUpdateAnimBg="0"/>
      <p:bldP spid="605187" grpId="0" autoUpdateAnimBg="0"/>
      <p:bldP spid="605188" grpId="0" animBg="1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3581400" y="1052513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&amp; n</a:t>
            </a:r>
            <a:r>
              <a:rPr lang="en-US" altLang="zh-CN" sz="1800">
                <a:sym typeface="Symbol" pitchFamily="18" charset="2"/>
              </a:rPr>
              <a:t>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fun(n1);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fun(n2);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fun(n3);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606213" name="AutoShape 5"/>
          <p:cNvSpPr>
            <a:spLocks/>
          </p:cNvSpPr>
          <p:nvPr/>
        </p:nvSpPr>
        <p:spPr bwMode="auto">
          <a:xfrm>
            <a:off x="1066800" y="2349500"/>
            <a:ext cx="1447800" cy="609600"/>
          </a:xfrm>
          <a:prstGeom prst="borderCallout2">
            <a:avLst>
              <a:gd name="adj1" fmla="val 18750"/>
              <a:gd name="adj2" fmla="val 105264"/>
              <a:gd name="adj3" fmla="val 18750"/>
              <a:gd name="adj4" fmla="val 151208"/>
              <a:gd name="adj5" fmla="val -155468"/>
              <a:gd name="adj6" fmla="val 29890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抽象类引用</a:t>
            </a:r>
          </a:p>
        </p:txBody>
      </p:sp>
      <p:sp>
        <p:nvSpPr>
          <p:cNvPr id="7680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6806" name="Rectangle 9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3" grpId="0" animBg="1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77827" name="Rectangle 4"/>
          <p:cNvSpPr>
            <a:spLocks noChangeArrowheads="1"/>
          </p:cNvSpPr>
          <p:nvPr/>
        </p:nvSpPr>
        <p:spPr bwMode="auto">
          <a:xfrm>
            <a:off x="3581400" y="1052513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&amp; n</a:t>
            </a:r>
            <a:r>
              <a:rPr lang="en-US" altLang="zh-CN" sz="1800">
                <a:sym typeface="Symbol" pitchFamily="18" charset="2"/>
              </a:rPr>
              <a:t>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fun(n1);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fun(n2);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fun(n3);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607237" name="AutoShape 5"/>
          <p:cNvSpPr>
            <a:spLocks/>
          </p:cNvSpPr>
          <p:nvPr/>
        </p:nvSpPr>
        <p:spPr bwMode="auto">
          <a:xfrm>
            <a:off x="838200" y="3187700"/>
            <a:ext cx="1447800" cy="609600"/>
          </a:xfrm>
          <a:prstGeom prst="borderCallout2">
            <a:avLst>
              <a:gd name="adj1" fmla="val 18750"/>
              <a:gd name="adj2" fmla="val 105264"/>
              <a:gd name="adj3" fmla="val 18750"/>
              <a:gd name="adj4" fmla="val 128727"/>
              <a:gd name="adj5" fmla="val -65366"/>
              <a:gd name="adj6" fmla="val 2041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函数调用</a:t>
            </a:r>
          </a:p>
        </p:txBody>
      </p:sp>
      <p:sp>
        <p:nvSpPr>
          <p:cNvPr id="607238" name="Oval 6"/>
          <p:cNvSpPr>
            <a:spLocks noChangeArrowheads="1"/>
          </p:cNvSpPr>
          <p:nvPr/>
        </p:nvSpPr>
        <p:spPr bwMode="auto">
          <a:xfrm>
            <a:off x="4191000" y="2501900"/>
            <a:ext cx="381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7239" name="AutoShape 7"/>
          <p:cNvSpPr>
            <a:spLocks/>
          </p:cNvSpPr>
          <p:nvPr/>
        </p:nvSpPr>
        <p:spPr bwMode="auto">
          <a:xfrm>
            <a:off x="6477000" y="3340100"/>
            <a:ext cx="1447800" cy="609600"/>
          </a:xfrm>
          <a:prstGeom prst="borderCallout2">
            <a:avLst>
              <a:gd name="adj1" fmla="val 18750"/>
              <a:gd name="adj2" fmla="val -5264"/>
              <a:gd name="adj3" fmla="val 18750"/>
              <a:gd name="adj4" fmla="val -33333"/>
              <a:gd name="adj5" fmla="val -91148"/>
              <a:gd name="adj6" fmla="val -12379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派生类对象</a:t>
            </a:r>
          </a:p>
        </p:txBody>
      </p:sp>
      <p:sp>
        <p:nvSpPr>
          <p:cNvPr id="607240" name="Line 8"/>
          <p:cNvSpPr>
            <a:spLocks noChangeShapeType="1"/>
          </p:cNvSpPr>
          <p:nvPr/>
        </p:nvSpPr>
        <p:spPr bwMode="auto">
          <a:xfrm flipV="1">
            <a:off x="4495800" y="1358900"/>
            <a:ext cx="1219200" cy="12192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32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7833" name="Rectangle 12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07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0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0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0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7" grpId="0" animBg="1" autoUpdateAnimBg="0"/>
      <p:bldP spid="607238" grpId="0" animBg="1"/>
      <p:bldP spid="607239" grpId="0" animBg="1" autoUpdateAnimBg="0"/>
      <p:bldP spid="607240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78851" name="Rectangle 4"/>
          <p:cNvSpPr>
            <a:spLocks noChangeArrowheads="1"/>
          </p:cNvSpPr>
          <p:nvPr/>
        </p:nvSpPr>
        <p:spPr bwMode="auto">
          <a:xfrm>
            <a:off x="3581400" y="1052513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&amp; n</a:t>
            </a:r>
            <a:r>
              <a:rPr lang="en-US" altLang="zh-CN" sz="1800">
                <a:sym typeface="Symbol" pitchFamily="18" charset="2"/>
              </a:rPr>
              <a:t>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fun(n1);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fun(n2);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fun(n3);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608261" name="Oval 5"/>
          <p:cNvSpPr>
            <a:spLocks noChangeArrowheads="1"/>
          </p:cNvSpPr>
          <p:nvPr/>
        </p:nvSpPr>
        <p:spPr bwMode="auto">
          <a:xfrm>
            <a:off x="4191000" y="3263900"/>
            <a:ext cx="381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8262" name="Line 6"/>
          <p:cNvSpPr>
            <a:spLocks noChangeShapeType="1"/>
          </p:cNvSpPr>
          <p:nvPr/>
        </p:nvSpPr>
        <p:spPr bwMode="auto">
          <a:xfrm flipV="1">
            <a:off x="4419600" y="1358900"/>
            <a:ext cx="1295400" cy="19812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854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8855" name="Rectangle 10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0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1" grpId="0" animBg="1"/>
      <p:bldP spid="608262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3581400" y="1052513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&amp; n</a:t>
            </a:r>
            <a:r>
              <a:rPr lang="en-US" altLang="zh-CN" sz="1800">
                <a:sym typeface="Symbol" pitchFamily="18" charset="2"/>
              </a:rPr>
              <a:t>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fun(n1);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fun(n2);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fun(n3);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609285" name="Oval 5"/>
          <p:cNvSpPr>
            <a:spLocks noChangeArrowheads="1"/>
          </p:cNvSpPr>
          <p:nvPr/>
        </p:nvSpPr>
        <p:spPr bwMode="auto">
          <a:xfrm>
            <a:off x="4191000" y="4102100"/>
            <a:ext cx="381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9286" name="Line 6"/>
          <p:cNvSpPr>
            <a:spLocks noChangeShapeType="1"/>
          </p:cNvSpPr>
          <p:nvPr/>
        </p:nvSpPr>
        <p:spPr bwMode="auto">
          <a:xfrm flipV="1">
            <a:off x="4419600" y="1358900"/>
            <a:ext cx="1295400" cy="27432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878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  <a:endParaRPr lang="zh-CN" altLang="en-US" smtClean="0"/>
          </a:p>
        </p:txBody>
      </p:sp>
      <p:sp>
        <p:nvSpPr>
          <p:cNvPr id="79879" name="Rectangle 10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0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5" grpId="0" animBg="1"/>
      <p:bldP spid="6092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6667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>
                <a:sym typeface="Symbol" pitchFamily="18" charset="2"/>
              </a:rPr>
              <a:t>#include&lt;iostream&gt;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using namespace std 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 :      Number (int i) { val = i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       </a:t>
            </a:r>
            <a:r>
              <a:rPr lang="en-US" altLang="zh-CN" sz="1600" b="1">
                <a:solidFill>
                  <a:srgbClr val="A50021"/>
                </a:solidFill>
                <a:sym typeface="Symbol" pitchFamily="18" charset="2"/>
              </a:rPr>
              <a:t>virtual void Show() = 0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protected:  int val ;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Hex_type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Hex_type(int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"Hexadecimal:" &lt;&lt; hex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Dec_type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Dec_type(int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"Decimal: " &lt;&lt; dec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</a:t>
            </a:r>
          </a:p>
          <a:p>
            <a:pPr algn="just"/>
            <a:r>
              <a:rPr lang="en-US" altLang="zh-CN" sz="1800" b="1">
                <a:sym typeface="Symbol" pitchFamily="18" charset="2"/>
              </a:rPr>
              <a:t>class Oct_type : public Number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{ public:    Oct_type(int i) : Number(i) {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             </a:t>
            </a:r>
            <a:r>
              <a:rPr lang="en-US" altLang="zh-CN" sz="1600" b="1">
                <a:solidFill>
                  <a:srgbClr val="0000FF"/>
                </a:solidFill>
                <a:sym typeface="Symbol" pitchFamily="18" charset="2"/>
              </a:rPr>
              <a:t>void Show()  { cout &lt;&lt; "Octal: " &lt;&lt; oct &lt;&lt; val &lt;&lt; endl ; }</a:t>
            </a:r>
          </a:p>
          <a:p>
            <a:pPr algn="just"/>
            <a:r>
              <a:rPr lang="en-US" altLang="zh-CN" sz="1600">
                <a:sym typeface="Symbol" pitchFamily="18" charset="2"/>
              </a:rPr>
              <a:t>}; </a:t>
            </a: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3581400" y="1049338"/>
            <a:ext cx="5257800" cy="38115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3D"/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&amp; n</a:t>
            </a:r>
            <a:r>
              <a:rPr lang="en-US" altLang="zh-CN" sz="1800">
                <a:sym typeface="Symbol" pitchFamily="18" charset="2"/>
              </a:rPr>
              <a:t> )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  <a:sym typeface="Symbol" pitchFamily="18" charset="2"/>
              </a:rPr>
              <a:t>抽象类的引用参数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 n.Show() ; } 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{ Dec_type n1(50);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fun(n1);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Dec_type::Show()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Hex_type n2(50);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fun(n2);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Hex_type::Show()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Oct_type n3(50);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   fun(n3);		</a:t>
            </a:r>
            <a:r>
              <a:rPr lang="en-US" altLang="zh-CN" sz="1800" b="1" i="1">
                <a:solidFill>
                  <a:srgbClr val="008000"/>
                </a:solidFill>
                <a:sym typeface="Symbol" pitchFamily="18" charset="2"/>
              </a:rPr>
              <a:t>// Oct_type::Show()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altLang="zh-CN" sz="1800">
                <a:sym typeface="Symbol" pitchFamily="18" charset="2"/>
              </a:rPr>
              <a:t>} </a:t>
            </a:r>
          </a:p>
        </p:txBody>
      </p:sp>
      <p:sp>
        <p:nvSpPr>
          <p:cNvPr id="8090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9.4  </a:t>
            </a:r>
            <a:r>
              <a:rPr lang="zh-CN" altLang="en-US" smtClean="0">
                <a:latin typeface="宋体" pitchFamily="2" charset="-122"/>
              </a:rPr>
              <a:t>纯虚函数和抽象类</a:t>
            </a:r>
          </a:p>
        </p:txBody>
      </p:sp>
      <p:sp>
        <p:nvSpPr>
          <p:cNvPr id="80901" name="Rectangle 9"/>
          <p:cNvSpPr>
            <a:spLocks noChangeArrowheads="1"/>
          </p:cNvSpPr>
          <p:nvPr/>
        </p:nvSpPr>
        <p:spPr bwMode="auto">
          <a:xfrm>
            <a:off x="5638800" y="333375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9-7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使用抽象类引用 </a:t>
            </a:r>
          </a:p>
        </p:txBody>
      </p:sp>
      <p:sp>
        <p:nvSpPr>
          <p:cNvPr id="610314" name="AutoShape 10"/>
          <p:cNvSpPr>
            <a:spLocks noChangeArrowheads="1"/>
          </p:cNvSpPr>
          <p:nvPr/>
        </p:nvSpPr>
        <p:spPr bwMode="auto">
          <a:xfrm>
            <a:off x="250825" y="1341438"/>
            <a:ext cx="2952750" cy="1295400"/>
          </a:xfrm>
          <a:prstGeom prst="cloudCallout">
            <a:avLst>
              <a:gd name="adj1" fmla="val 60324"/>
              <a:gd name="adj2" fmla="val -54532"/>
            </a:avLst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若修改函数</a:t>
            </a:r>
          </a:p>
          <a:p>
            <a:pPr>
              <a:lnSpc>
                <a:spcPct val="120000"/>
              </a:lnSpc>
              <a:defRPr/>
            </a:pPr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如何</a:t>
            </a:r>
            <a:r>
              <a:rPr lang="en-US" altLang="zh-CN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610315" name="Rectangle 11"/>
          <p:cNvSpPr>
            <a:spLocks noChangeArrowheads="1"/>
          </p:cNvSpPr>
          <p:nvPr/>
        </p:nvSpPr>
        <p:spPr bwMode="auto">
          <a:xfrm>
            <a:off x="3563938" y="981075"/>
            <a:ext cx="5256212" cy="752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>
                <a:sym typeface="Symbol" pitchFamily="18" charset="2"/>
              </a:rPr>
              <a:t>void fun( </a:t>
            </a:r>
            <a:r>
              <a:rPr lang="en-US" altLang="zh-CN" sz="1800" b="1">
                <a:solidFill>
                  <a:srgbClr val="A50021"/>
                </a:solidFill>
                <a:sym typeface="Symbol" pitchFamily="18" charset="2"/>
              </a:rPr>
              <a:t>Number *n</a:t>
            </a:r>
            <a:r>
              <a:rPr lang="en-US" altLang="zh-CN" sz="1800" b="1">
                <a:sym typeface="Symbol" pitchFamily="18" charset="2"/>
              </a:rPr>
              <a:t> )</a:t>
            </a:r>
            <a:endParaRPr lang="en-US" altLang="zh-CN" sz="1800" b="1" i="1">
              <a:solidFill>
                <a:srgbClr val="008000"/>
              </a:solidFill>
              <a:sym typeface="Symbol" pitchFamily="18" charset="2"/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 b="1">
                <a:sym typeface="Symbol" pitchFamily="18" charset="2"/>
              </a:rPr>
              <a:t>{  n-&gt;Show() ; } </a:t>
            </a:r>
          </a:p>
        </p:txBody>
      </p:sp>
      <p:sp>
        <p:nvSpPr>
          <p:cNvPr id="610316" name="Rectangle 12"/>
          <p:cNvSpPr>
            <a:spLocks noChangeArrowheads="1"/>
          </p:cNvSpPr>
          <p:nvPr/>
        </p:nvSpPr>
        <p:spPr bwMode="auto">
          <a:xfrm>
            <a:off x="3829050" y="2565400"/>
            <a:ext cx="160655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1800" b="1">
                <a:sym typeface="Symbol" pitchFamily="18" charset="2"/>
              </a:rPr>
              <a:t>fun(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&amp;</a:t>
            </a:r>
            <a:r>
              <a:rPr lang="en-US" altLang="zh-CN" sz="1800" b="1">
                <a:sym typeface="Symbol" pitchFamily="18" charset="2"/>
              </a:rPr>
              <a:t>n1);</a:t>
            </a:r>
          </a:p>
        </p:txBody>
      </p:sp>
      <p:sp>
        <p:nvSpPr>
          <p:cNvPr id="610317" name="Rectangle 13"/>
          <p:cNvSpPr>
            <a:spLocks noChangeArrowheads="1"/>
          </p:cNvSpPr>
          <p:nvPr/>
        </p:nvSpPr>
        <p:spPr bwMode="auto">
          <a:xfrm>
            <a:off x="3779838" y="3286125"/>
            <a:ext cx="160655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1800" b="1">
                <a:sym typeface="Symbol" pitchFamily="18" charset="2"/>
              </a:rPr>
              <a:t>fun(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&amp;</a:t>
            </a:r>
            <a:r>
              <a:rPr lang="en-US" altLang="zh-CN" sz="1800" b="1">
                <a:sym typeface="Symbol" pitchFamily="18" charset="2"/>
              </a:rPr>
              <a:t>n2);</a:t>
            </a:r>
          </a:p>
        </p:txBody>
      </p:sp>
      <p:sp>
        <p:nvSpPr>
          <p:cNvPr id="610318" name="Rectangle 14"/>
          <p:cNvSpPr>
            <a:spLocks noChangeArrowheads="1"/>
          </p:cNvSpPr>
          <p:nvPr/>
        </p:nvSpPr>
        <p:spPr bwMode="auto">
          <a:xfrm>
            <a:off x="3757613" y="4143375"/>
            <a:ext cx="160655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CN" sz="1800" b="1">
                <a:sym typeface="Symbol" pitchFamily="18" charset="2"/>
              </a:rPr>
              <a:t>fun(</a:t>
            </a:r>
            <a:r>
              <a:rPr lang="en-US" altLang="zh-CN" sz="1800" b="1">
                <a:solidFill>
                  <a:schemeClr val="accent2"/>
                </a:solidFill>
                <a:sym typeface="Symbol" pitchFamily="18" charset="2"/>
              </a:rPr>
              <a:t>&amp;</a:t>
            </a:r>
            <a:r>
              <a:rPr lang="en-US" altLang="zh-CN" sz="1800" b="1">
                <a:sym typeface="Symbol" pitchFamily="18" charset="2"/>
              </a:rPr>
              <a:t>n3);</a:t>
            </a:r>
          </a:p>
        </p:txBody>
      </p:sp>
      <p:pic>
        <p:nvPicPr>
          <p:cNvPr id="80907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941888"/>
            <a:ext cx="284638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0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14" grpId="0" animBg="1"/>
      <p:bldP spid="610315" grpId="0" animBg="1"/>
      <p:bldP spid="610316" grpId="0" animBg="1"/>
      <p:bldP spid="610317" grpId="0" animBg="1"/>
      <p:bldP spid="610318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Text Box 2"/>
          <p:cNvSpPr txBox="1">
            <a:spLocks noChangeArrowheads="1"/>
          </p:cNvSpPr>
          <p:nvPr/>
        </p:nvSpPr>
        <p:spPr bwMode="auto">
          <a:xfrm>
            <a:off x="685800" y="2332038"/>
            <a:ext cx="76962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虚函数和多态性使成员函数根据调用对象的类型产生不同的动作</a:t>
            </a:r>
          </a:p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多态性特别适合于实现分层结构的软件系统，便于</a:t>
            </a:r>
            <a:r>
              <a:rPr lang="zh-CN" altLang="en-US" sz="2000" b="1">
                <a:solidFill>
                  <a:schemeClr val="accent1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对问题抽象时</a:t>
            </a:r>
          </a:p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solidFill>
                  <a:schemeClr val="accent1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 定义共性，实现时定义区别</a:t>
            </a:r>
            <a:r>
              <a:rPr lang="zh-CN" altLang="en-US" sz="2000" b="1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11331" name="Rectangle 3"/>
          <p:cNvSpPr>
            <a:spLocks noChangeArrowheads="1"/>
          </p:cNvSpPr>
          <p:nvPr/>
        </p:nvSpPr>
        <p:spPr bwMode="auto">
          <a:xfrm>
            <a:off x="763588" y="762000"/>
            <a:ext cx="55610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9.5  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虚函数与多态的应用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  </a:t>
            </a:r>
            <a:r>
              <a:rPr lang="zh-CN" altLang="en-US" smtClean="0">
                <a:latin typeface="宋体" pitchFamily="2" charset="-122"/>
              </a:rPr>
              <a:t>虚函数与多态的应用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0" grpId="0" autoUpdateAnimBg="0"/>
      <p:bldP spid="611331" grpId="0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685800" y="6858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9.5.1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一个实例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3692525" y="3124200"/>
            <a:ext cx="1800225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9999"/>
            </a:prstShdw>
          </a:effectLst>
        </p:spPr>
        <p:txBody>
          <a:bodyPr wrap="none" anchor="ctr"/>
          <a:lstStyle/>
          <a:p>
            <a:r>
              <a:rPr lang="en-US" altLang="zh-CN" sz="1800" b="1"/>
              <a:t>Employee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52550" y="4648200"/>
            <a:ext cx="6496050" cy="457200"/>
            <a:chOff x="852" y="2640"/>
            <a:chExt cx="4092" cy="288"/>
          </a:xfrm>
        </p:grpSpPr>
        <p:sp>
          <p:nvSpPr>
            <p:cNvPr id="82958" name="Rectangle 5"/>
            <p:cNvSpPr>
              <a:spLocks noChangeArrowheads="1"/>
            </p:cNvSpPr>
            <p:nvPr/>
          </p:nvSpPr>
          <p:spPr bwMode="auto">
            <a:xfrm>
              <a:off x="2331" y="2640"/>
              <a:ext cx="1134" cy="288"/>
            </a:xfrm>
            <a:prstGeom prst="rect">
              <a:avLst/>
            </a:prstGeom>
            <a:solidFill>
              <a:srgbClr val="99FF99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5C995C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/>
                <a:t>HourWorker</a:t>
              </a:r>
            </a:p>
          </p:txBody>
        </p:sp>
        <p:sp>
          <p:nvSpPr>
            <p:cNvPr id="82959" name="Rectangle 6"/>
            <p:cNvSpPr>
              <a:spLocks noChangeArrowheads="1"/>
            </p:cNvSpPr>
            <p:nvPr/>
          </p:nvSpPr>
          <p:spPr bwMode="auto">
            <a:xfrm>
              <a:off x="852" y="2640"/>
              <a:ext cx="1134" cy="288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5C99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/>
                <a:t>Manager</a:t>
              </a:r>
            </a:p>
          </p:txBody>
        </p:sp>
        <p:sp>
          <p:nvSpPr>
            <p:cNvPr id="82960" name="Rectangle 7"/>
            <p:cNvSpPr>
              <a:spLocks noChangeArrowheads="1"/>
            </p:cNvSpPr>
            <p:nvPr/>
          </p:nvSpPr>
          <p:spPr bwMode="auto">
            <a:xfrm>
              <a:off x="3810" y="2640"/>
              <a:ext cx="1134" cy="288"/>
            </a:xfrm>
            <a:prstGeom prst="rect">
              <a:avLst/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3D"/>
              </a:prstShdw>
            </a:effectLst>
          </p:spPr>
          <p:txBody>
            <a:bodyPr wrap="none" anchor="ctr"/>
            <a:lstStyle/>
            <a:p>
              <a:r>
                <a:rPr lang="en-US" altLang="zh-CN" sz="1800" b="1"/>
                <a:t>PieceWorker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286000" y="3581400"/>
            <a:ext cx="4572000" cy="1066800"/>
            <a:chOff x="1440" y="1968"/>
            <a:chExt cx="2880" cy="672"/>
          </a:xfrm>
        </p:grpSpPr>
        <p:sp>
          <p:nvSpPr>
            <p:cNvPr id="82955" name="Line 9"/>
            <p:cNvSpPr>
              <a:spLocks noChangeShapeType="1"/>
            </p:cNvSpPr>
            <p:nvPr/>
          </p:nvSpPr>
          <p:spPr bwMode="auto">
            <a:xfrm flipV="1">
              <a:off x="2880" y="1968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956" name="Line 10"/>
            <p:cNvSpPr>
              <a:spLocks noChangeShapeType="1"/>
            </p:cNvSpPr>
            <p:nvPr/>
          </p:nvSpPr>
          <p:spPr bwMode="auto">
            <a:xfrm flipV="1">
              <a:off x="1440" y="1968"/>
              <a:ext cx="1344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957" name="Line 11"/>
            <p:cNvSpPr>
              <a:spLocks noChangeShapeType="1"/>
            </p:cNvSpPr>
            <p:nvPr/>
          </p:nvSpPr>
          <p:spPr bwMode="auto">
            <a:xfrm flipH="1" flipV="1">
              <a:off x="2976" y="1968"/>
              <a:ext cx="1344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2364" name="AutoShape 12"/>
          <p:cNvSpPr>
            <a:spLocks/>
          </p:cNvSpPr>
          <p:nvPr/>
        </p:nvSpPr>
        <p:spPr bwMode="auto">
          <a:xfrm>
            <a:off x="5572132" y="1000108"/>
            <a:ext cx="3124200" cy="914400"/>
          </a:xfrm>
          <a:prstGeom prst="borderCallout2">
            <a:avLst>
              <a:gd name="adj1" fmla="val 12500"/>
              <a:gd name="adj2" fmla="val -2440"/>
              <a:gd name="adj3" fmla="val 12500"/>
              <a:gd name="adj4" fmla="val -11532"/>
              <a:gd name="adj5" fmla="val 226079"/>
              <a:gd name="adj6" fmla="val -3255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抽象类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zh-CN" altLang="en-US" sz="1600" b="1">
                <a:latin typeface="宋体" pitchFamily="2" charset="-122"/>
              </a:rPr>
              <a:t>提供一般属性，共同操作界面</a:t>
            </a:r>
            <a:r>
              <a:rPr lang="zh-CN" altLang="en-US" sz="1600" b="1"/>
              <a:t> </a:t>
            </a:r>
          </a:p>
        </p:txBody>
      </p:sp>
      <p:sp>
        <p:nvSpPr>
          <p:cNvPr id="612365" name="AutoShape 13"/>
          <p:cNvSpPr>
            <a:spLocks/>
          </p:cNvSpPr>
          <p:nvPr/>
        </p:nvSpPr>
        <p:spPr bwMode="auto">
          <a:xfrm>
            <a:off x="1000100" y="1285860"/>
            <a:ext cx="2438400" cy="914400"/>
          </a:xfrm>
          <a:prstGeom prst="borderCallout2">
            <a:avLst>
              <a:gd name="adj1" fmla="val 102500"/>
              <a:gd name="adj2" fmla="val 9375"/>
              <a:gd name="adj3" fmla="val 364167"/>
              <a:gd name="adj4" fmla="val 18921"/>
              <a:gd name="adj5" fmla="val 361806"/>
              <a:gd name="adj6" fmla="val 198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管理人员类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zh-CN" altLang="en-US" sz="1600" b="1">
                <a:latin typeface="宋体" pitchFamily="2" charset="-122"/>
              </a:rPr>
              <a:t>提供特殊属性，操作实现</a:t>
            </a:r>
            <a:r>
              <a:rPr lang="zh-CN" altLang="en-US" sz="1600" b="1"/>
              <a:t> </a:t>
            </a:r>
          </a:p>
        </p:txBody>
      </p:sp>
      <p:sp>
        <p:nvSpPr>
          <p:cNvPr id="612366" name="AutoShape 14"/>
          <p:cNvSpPr>
            <a:spLocks/>
          </p:cNvSpPr>
          <p:nvPr/>
        </p:nvSpPr>
        <p:spPr bwMode="auto">
          <a:xfrm>
            <a:off x="1500166" y="2357430"/>
            <a:ext cx="2438400" cy="914400"/>
          </a:xfrm>
          <a:prstGeom prst="borderCallout2">
            <a:avLst>
              <a:gd name="adj1" fmla="val 100833"/>
              <a:gd name="adj2" fmla="val 60625"/>
              <a:gd name="adj3" fmla="val 157500"/>
              <a:gd name="adj4" fmla="val 81287"/>
              <a:gd name="adj5" fmla="val 247569"/>
              <a:gd name="adj6" fmla="val 11288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计时工人类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zh-CN" altLang="en-US" sz="1600" b="1">
                <a:latin typeface="宋体" pitchFamily="2" charset="-122"/>
              </a:rPr>
              <a:t>提供特殊属性，操作实现</a:t>
            </a:r>
            <a:r>
              <a:rPr lang="zh-CN" altLang="en-US" sz="1600" b="1"/>
              <a:t> </a:t>
            </a:r>
          </a:p>
        </p:txBody>
      </p:sp>
      <p:sp>
        <p:nvSpPr>
          <p:cNvPr id="612367" name="AutoShape 15"/>
          <p:cNvSpPr>
            <a:spLocks/>
          </p:cNvSpPr>
          <p:nvPr/>
        </p:nvSpPr>
        <p:spPr bwMode="auto">
          <a:xfrm>
            <a:off x="5572132" y="2071678"/>
            <a:ext cx="2438400" cy="914400"/>
          </a:xfrm>
          <a:prstGeom prst="borderCallout2">
            <a:avLst>
              <a:gd name="adj1" fmla="val 12500"/>
              <a:gd name="adj2" fmla="val 103125"/>
              <a:gd name="adj3" fmla="val 12500"/>
              <a:gd name="adj4" fmla="val 123176"/>
              <a:gd name="adj5" fmla="val 286874"/>
              <a:gd name="adj6" fmla="val 9200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计件工人类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zh-CN" altLang="en-US" sz="1600" b="1">
                <a:latin typeface="宋体" pitchFamily="2" charset="-122"/>
              </a:rPr>
              <a:t>提供特殊属性，操作实现</a:t>
            </a:r>
            <a:r>
              <a:rPr lang="zh-CN" altLang="en-US" sz="1600" b="1"/>
              <a:t> </a:t>
            </a:r>
          </a:p>
        </p:txBody>
      </p:sp>
      <p:sp>
        <p:nvSpPr>
          <p:cNvPr id="82954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612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612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612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6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4" grpId="0" autoUpdateAnimBg="0"/>
      <p:bldP spid="612355" grpId="0" animBg="1" autoUpdateAnimBg="0"/>
      <p:bldP spid="612364" grpId="0" animBg="1" autoUpdateAnimBg="0"/>
      <p:bldP spid="612365" grpId="0" animBg="1" autoUpdateAnimBg="0"/>
      <p:bldP spid="612366" grpId="0" animBg="1" autoUpdateAnimBg="0"/>
      <p:bldP spid="612367" grpId="0" animBg="1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Text Box 2"/>
          <p:cNvSpPr txBox="1">
            <a:spLocks noChangeArrowheads="1"/>
          </p:cNvSpPr>
          <p:nvPr/>
        </p:nvSpPr>
        <p:spPr bwMode="auto">
          <a:xfrm>
            <a:off x="527050" y="1600200"/>
            <a:ext cx="4756150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~Employee();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double earnings() const=0;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protected: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long number;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编号</a:t>
            </a:r>
          </a:p>
          <a:p>
            <a:pPr algn="l">
              <a:lnSpc>
                <a:spcPct val="120000"/>
              </a:lnSpc>
            </a:pPr>
            <a:r>
              <a:rPr lang="zh-CN" altLang="en-US" sz="1800"/>
              <a:t>       </a:t>
            </a:r>
            <a:r>
              <a:rPr lang="en-US" altLang="zh-CN" sz="1800"/>
              <a:t>char * name;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姓名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83971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5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FFFF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sz="1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Employee</a:t>
              </a:r>
            </a:p>
          </p:txBody>
        </p:sp>
        <p:grpSp>
          <p:nvGrpSpPr>
            <p:cNvPr id="83975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3980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83981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83982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3976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3977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978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979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3972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3973" name="Rectangle 17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8" grpId="0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527050" y="1600200"/>
            <a:ext cx="4756150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~Employee();</a:t>
            </a:r>
            <a:r>
              <a:rPr lang="en-US" altLang="zh-CN" sz="1800"/>
              <a:t>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double earnings() const=0;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protected: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long number;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编号</a:t>
            </a:r>
          </a:p>
          <a:p>
            <a:pPr algn="l">
              <a:lnSpc>
                <a:spcPct val="120000"/>
              </a:lnSpc>
            </a:pPr>
            <a:r>
              <a:rPr lang="zh-CN" altLang="en-US" sz="1800"/>
              <a:t>       </a:t>
            </a:r>
            <a:r>
              <a:rPr lang="en-US" altLang="zh-CN" sz="1800"/>
              <a:t>char * name;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姓名</a:t>
            </a:r>
            <a:endParaRPr lang="zh-CN" altLang="en-US" sz="1800"/>
          </a:p>
          <a:p>
            <a:pPr algn="l">
              <a:lnSpc>
                <a:spcPct val="12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84995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614404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5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FFFF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sz="1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Employee</a:t>
              </a:r>
            </a:p>
          </p:txBody>
        </p:sp>
        <p:grpSp>
          <p:nvGrpSpPr>
            <p:cNvPr id="85000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5005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85006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85007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5001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5002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5003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5004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14413" name="Rectangle 13"/>
          <p:cNvSpPr>
            <a:spLocks noChangeArrowheads="1"/>
          </p:cNvSpPr>
          <p:nvPr/>
        </p:nvSpPr>
        <p:spPr bwMode="auto">
          <a:xfrm>
            <a:off x="4946650" y="2971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虚析构函数</a:t>
            </a:r>
          </a:p>
        </p:txBody>
      </p:sp>
      <p:sp>
        <p:nvSpPr>
          <p:cNvPr id="84997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4998" name="Rectangle 18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13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527050" y="1600200"/>
            <a:ext cx="4756150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~Employee();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double earnings() const=0;	</a:t>
            </a:r>
            <a:endParaRPr lang="en-US" altLang="zh-CN" sz="1800" b="1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protected: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long number;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编号</a:t>
            </a:r>
          </a:p>
          <a:p>
            <a:pPr algn="l">
              <a:lnSpc>
                <a:spcPct val="120000"/>
              </a:lnSpc>
            </a:pPr>
            <a:r>
              <a:rPr lang="zh-CN" altLang="en-US" sz="1800"/>
              <a:t>       </a:t>
            </a:r>
            <a:r>
              <a:rPr lang="en-US" altLang="zh-CN" sz="1800"/>
              <a:t>char * name;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姓名</a:t>
            </a:r>
            <a:endParaRPr lang="zh-CN" altLang="en-US" sz="1800"/>
          </a:p>
          <a:p>
            <a:pPr algn="l">
              <a:lnSpc>
                <a:spcPct val="12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86019" name="Rectangle 13"/>
          <p:cNvSpPr>
            <a:spLocks noChangeArrowheads="1"/>
          </p:cNvSpPr>
          <p:nvPr/>
        </p:nvSpPr>
        <p:spPr bwMode="auto">
          <a:xfrm>
            <a:off x="4946650" y="2971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虚析构函数</a:t>
            </a:r>
          </a:p>
        </p:txBody>
      </p:sp>
      <p:sp>
        <p:nvSpPr>
          <p:cNvPr id="615438" name="Rectangle 14"/>
          <p:cNvSpPr>
            <a:spLocks noChangeArrowheads="1"/>
          </p:cNvSpPr>
          <p:nvPr/>
        </p:nvSpPr>
        <p:spPr bwMode="auto">
          <a:xfrm>
            <a:off x="4946650" y="3900488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纯虚函数，计算月薪</a:t>
            </a:r>
          </a:p>
        </p:txBody>
      </p:sp>
      <p:sp>
        <p:nvSpPr>
          <p:cNvPr id="86021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6022" name="Rectangle 19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  <p:grpSp>
        <p:nvGrpSpPr>
          <p:cNvPr id="86023" name="Group 20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615445" name="Rectangle 21"/>
            <p:cNvSpPr>
              <a:spLocks noChangeArrowheads="1"/>
            </p:cNvSpPr>
            <p:nvPr/>
          </p:nvSpPr>
          <p:spPr bwMode="auto">
            <a:xfrm>
              <a:off x="2326" y="1968"/>
              <a:ext cx="1135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FFFF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sz="1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Employee</a:t>
              </a:r>
            </a:p>
          </p:txBody>
        </p:sp>
        <p:grpSp>
          <p:nvGrpSpPr>
            <p:cNvPr id="86025" name="Group 22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6030" name="Rectangle 23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86031" name="Rectangle 24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86032" name="Rectangle 25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6026" name="Group 26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6027" name="Line 27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028" name="Line 28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029" name="Line 29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38" grpId="0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527050" y="1600200"/>
            <a:ext cx="4756150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/>
              <a:t>//Employee.h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class Employee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Employee(const long,const char* );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~Employee();		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char * getName()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const long getNumber() const;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virtual double earnings() const=0;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void print() const;</a:t>
            </a:r>
            <a:endParaRPr lang="en-US" altLang="zh-CN" sz="1800" b="1" i="1">
              <a:solidFill>
                <a:srgbClr val="0000FF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/>
              <a:t> protected:</a:t>
            </a:r>
          </a:p>
          <a:p>
            <a:pPr algn="l">
              <a:lnSpc>
                <a:spcPct val="120000"/>
              </a:lnSpc>
            </a:pPr>
            <a:r>
              <a:rPr lang="en-US" altLang="zh-CN" sz="1800"/>
              <a:t>       long number;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编号</a:t>
            </a:r>
          </a:p>
          <a:p>
            <a:pPr algn="l">
              <a:lnSpc>
                <a:spcPct val="120000"/>
              </a:lnSpc>
            </a:pPr>
            <a:r>
              <a:rPr lang="zh-CN" altLang="en-US" sz="1800"/>
              <a:t>       </a:t>
            </a:r>
            <a:r>
              <a:rPr lang="en-US" altLang="zh-CN" sz="1800"/>
              <a:t>char * name;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姓名</a:t>
            </a:r>
            <a:endParaRPr lang="zh-CN" altLang="en-US" sz="1800"/>
          </a:p>
          <a:p>
            <a:pPr algn="l">
              <a:lnSpc>
                <a:spcPct val="12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616452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5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FFFFFF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altLang="zh-CN" sz="1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Employee</a:t>
              </a:r>
            </a:p>
          </p:txBody>
        </p:sp>
        <p:grpSp>
          <p:nvGrpSpPr>
            <p:cNvPr id="87050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7055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87056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87057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7051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7052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7053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7054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7044" name="Rectangle 13"/>
          <p:cNvSpPr>
            <a:spLocks noChangeArrowheads="1"/>
          </p:cNvSpPr>
          <p:nvPr/>
        </p:nvSpPr>
        <p:spPr bwMode="auto">
          <a:xfrm>
            <a:off x="4946650" y="2971800"/>
            <a:ext cx="145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虚析构函数</a:t>
            </a:r>
          </a:p>
        </p:txBody>
      </p:sp>
      <p:sp>
        <p:nvSpPr>
          <p:cNvPr id="87045" name="Rectangle 14"/>
          <p:cNvSpPr>
            <a:spLocks noChangeArrowheads="1"/>
          </p:cNvSpPr>
          <p:nvPr/>
        </p:nvSpPr>
        <p:spPr bwMode="auto">
          <a:xfrm>
            <a:off x="4946650" y="3900488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纯虚函数，计算月薪</a:t>
            </a:r>
          </a:p>
        </p:txBody>
      </p:sp>
      <p:sp>
        <p:nvSpPr>
          <p:cNvPr id="616463" name="Rectangle 15"/>
          <p:cNvSpPr>
            <a:spLocks noChangeArrowheads="1"/>
          </p:cNvSpPr>
          <p:nvPr/>
        </p:nvSpPr>
        <p:spPr bwMode="auto">
          <a:xfrm>
            <a:off x="4946650" y="4281488"/>
            <a:ext cx="282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虚函数，输出编号、姓名</a:t>
            </a:r>
          </a:p>
        </p:txBody>
      </p:sp>
      <p:sp>
        <p:nvSpPr>
          <p:cNvPr id="87047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7048" name="Rectangle 20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63" grpId="0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Text Box 2"/>
          <p:cNvSpPr txBox="1">
            <a:spLocks noChangeArrowheads="1"/>
          </p:cNvSpPr>
          <p:nvPr/>
        </p:nvSpPr>
        <p:spPr bwMode="auto">
          <a:xfrm>
            <a:off x="527050" y="1846263"/>
            <a:ext cx="52641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Manager.h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Manager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Manager(const long , const char *, double =0.0);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~Manager()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setMonthlySalary(double);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monthlySalary 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88070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88071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8076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617479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Manager</a:t>
                </a:r>
              </a:p>
            </p:txBody>
          </p:sp>
          <p:sp>
            <p:nvSpPr>
              <p:cNvPr id="88078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8072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8073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074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075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88068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8069" name="Rectangle 17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4" grpId="0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527050" y="1846263"/>
            <a:ext cx="52641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Manager.h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Manager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Manager(const long , const char *, double =0.0);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~Manager()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setMonthlySalary(double);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</a:t>
            </a:r>
            <a:r>
              <a:rPr lang="en-US" altLang="zh-CN" sz="1800" b="1">
                <a:solidFill>
                  <a:srgbClr val="0000FF"/>
                </a:solidFill>
              </a:rPr>
              <a:t>double monthlySalary ;</a:t>
            </a:r>
            <a:r>
              <a:rPr lang="en-US" altLang="zh-CN" sz="1800"/>
              <a:t>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89091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89095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89096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89101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618503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Manager</a:t>
                </a:r>
              </a:p>
            </p:txBody>
          </p:sp>
          <p:sp>
            <p:nvSpPr>
              <p:cNvPr id="89103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89097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89098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099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100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18509" name="Rectangle 13"/>
          <p:cNvSpPr>
            <a:spLocks noChangeArrowheads="1"/>
          </p:cNvSpPr>
          <p:nvPr/>
        </p:nvSpPr>
        <p:spPr bwMode="auto">
          <a:xfrm>
            <a:off x="4946650" y="51816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私有数据，月薪</a:t>
            </a:r>
          </a:p>
        </p:txBody>
      </p:sp>
      <p:sp>
        <p:nvSpPr>
          <p:cNvPr id="89093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89094" name="Rectangle 18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50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Text Box 2"/>
          <p:cNvSpPr txBox="1">
            <a:spLocks noChangeArrowheads="1"/>
          </p:cNvSpPr>
          <p:nvPr/>
        </p:nvSpPr>
        <p:spPr bwMode="auto">
          <a:xfrm>
            <a:off x="914400" y="2117725"/>
            <a:ext cx="7543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基类指针和派生类指针与基类对象和派生类对象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4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种可能匹配：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直接用基类指针引用基类对象；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直接用派生类指针引用派生类对象；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用基类指针引用一个派生类对象；</a:t>
            </a:r>
          </a:p>
          <a:p>
            <a:pPr lvl="1" algn="just">
              <a:lnSpc>
                <a:spcPct val="20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用派生类指针引用一个基类对象。 </a:t>
            </a: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693738" y="685800"/>
            <a:ext cx="3206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9.2  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类指针的关系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/>
              <a:t>9.2  </a:t>
            </a:r>
            <a:r>
              <a:rPr lang="zh-CN" altLang="en-US" smtClean="0"/>
              <a:t>类指针的关系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autoUpdateAnimBg="0"/>
      <p:bldP spid="540675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527050" y="1846263"/>
            <a:ext cx="52641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Manager.h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Manager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Manager(const long , const char *, double =0.0);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~Manager()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void setMonthlySalary(double);</a:t>
            </a:r>
            <a:endParaRPr lang="en-US" altLang="zh-CN" sz="1800" b="1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monthlySalary 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90115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0120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0121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0126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619527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Manager</a:t>
                </a:r>
              </a:p>
            </p:txBody>
          </p:sp>
          <p:sp>
            <p:nvSpPr>
              <p:cNvPr id="90128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0122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0123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0124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0125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19533" name="Rectangle 13"/>
          <p:cNvSpPr>
            <a:spLocks noChangeArrowheads="1"/>
          </p:cNvSpPr>
          <p:nvPr/>
        </p:nvSpPr>
        <p:spPr bwMode="auto">
          <a:xfrm>
            <a:off x="4946650" y="37480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置月薪</a:t>
            </a:r>
          </a:p>
        </p:txBody>
      </p:sp>
      <p:sp>
        <p:nvSpPr>
          <p:cNvPr id="90117" name="Rectangle 14"/>
          <p:cNvSpPr>
            <a:spLocks noChangeArrowheads="1"/>
          </p:cNvSpPr>
          <p:nvPr/>
        </p:nvSpPr>
        <p:spPr bwMode="auto">
          <a:xfrm>
            <a:off x="4946650" y="51816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私有数据，月薪</a:t>
            </a:r>
          </a:p>
        </p:txBody>
      </p:sp>
      <p:sp>
        <p:nvSpPr>
          <p:cNvPr id="90118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0119" name="Rectangle 19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9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33" grpId="0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527050" y="1846263"/>
            <a:ext cx="52641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Manager.h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Manager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Manager(const long , const char *, double =0.0);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~Manager()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setMonthlySalary(double);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 i="1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double earnings() const;</a:t>
            </a:r>
            <a:endParaRPr lang="en-US" altLang="zh-CN" sz="1800" b="1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monthlySalary 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1145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1146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1151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620551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Manager</a:t>
                </a:r>
              </a:p>
            </p:txBody>
          </p:sp>
          <p:sp>
            <p:nvSpPr>
              <p:cNvPr id="91153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1147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1148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1149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1150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1140" name="Rectangle 13"/>
          <p:cNvSpPr>
            <a:spLocks noChangeArrowheads="1"/>
          </p:cNvSpPr>
          <p:nvPr/>
        </p:nvSpPr>
        <p:spPr bwMode="auto">
          <a:xfrm>
            <a:off x="4946650" y="37480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置月薪</a:t>
            </a:r>
          </a:p>
        </p:txBody>
      </p:sp>
      <p:sp>
        <p:nvSpPr>
          <p:cNvPr id="620558" name="Rectangle 14"/>
          <p:cNvSpPr>
            <a:spLocks noChangeArrowheads="1"/>
          </p:cNvSpPr>
          <p:nvPr/>
        </p:nvSpPr>
        <p:spPr bwMode="auto">
          <a:xfrm>
            <a:off x="4946650" y="4084638"/>
            <a:ext cx="219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计算管理人员月薪</a:t>
            </a:r>
          </a:p>
        </p:txBody>
      </p:sp>
      <p:sp>
        <p:nvSpPr>
          <p:cNvPr id="91142" name="Rectangle 15"/>
          <p:cNvSpPr>
            <a:spLocks noChangeArrowheads="1"/>
          </p:cNvSpPr>
          <p:nvPr/>
        </p:nvSpPr>
        <p:spPr bwMode="auto">
          <a:xfrm>
            <a:off x="4946650" y="51816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私有数据，月薪</a:t>
            </a:r>
          </a:p>
        </p:txBody>
      </p:sp>
      <p:sp>
        <p:nvSpPr>
          <p:cNvPr id="91143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1144" name="Rectangle 20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58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527050" y="1846263"/>
            <a:ext cx="5264150" cy="402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Manager.h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Manager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Manager(const long , const char *, double =0.0);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~Manager()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setMonthlySalary(double);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void print() const;</a:t>
            </a:r>
            <a:endParaRPr lang="en-US" altLang="zh-CN" sz="1800" b="1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monthlySalary ;	</a:t>
            </a:r>
            <a:endParaRPr lang="en-US" altLang="zh-CN" sz="1800" i="1">
              <a:solidFill>
                <a:srgbClr val="0000FF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2170" name="Rectangle 4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2171" name="Group 5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2176" name="Rectangle 6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621575" name="Rectangle 7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99FF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Manager</a:t>
                </a:r>
              </a:p>
            </p:txBody>
          </p:sp>
          <p:sp>
            <p:nvSpPr>
              <p:cNvPr id="92178" name="Rectangle 8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2172" name="Group 9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2173" name="Line 10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174" name="Line 11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175" name="Line 12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2164" name="Rectangle 13"/>
          <p:cNvSpPr>
            <a:spLocks noChangeArrowheads="1"/>
          </p:cNvSpPr>
          <p:nvPr/>
        </p:nvSpPr>
        <p:spPr bwMode="auto">
          <a:xfrm>
            <a:off x="4946650" y="37480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置月薪</a:t>
            </a:r>
          </a:p>
        </p:txBody>
      </p:sp>
      <p:sp>
        <p:nvSpPr>
          <p:cNvPr id="92165" name="Rectangle 14"/>
          <p:cNvSpPr>
            <a:spLocks noChangeArrowheads="1"/>
          </p:cNvSpPr>
          <p:nvPr/>
        </p:nvSpPr>
        <p:spPr bwMode="auto">
          <a:xfrm>
            <a:off x="4946650" y="4084638"/>
            <a:ext cx="219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计算管理人员月薪</a:t>
            </a:r>
          </a:p>
        </p:txBody>
      </p:sp>
      <p:sp>
        <p:nvSpPr>
          <p:cNvPr id="621583" name="Rectangle 15"/>
          <p:cNvSpPr>
            <a:spLocks noChangeArrowheads="1"/>
          </p:cNvSpPr>
          <p:nvPr/>
        </p:nvSpPr>
        <p:spPr bwMode="auto">
          <a:xfrm>
            <a:off x="4946650" y="4419600"/>
            <a:ext cx="219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输出管理人员信息</a:t>
            </a:r>
          </a:p>
        </p:txBody>
      </p:sp>
      <p:sp>
        <p:nvSpPr>
          <p:cNvPr id="92167" name="Rectangle 16"/>
          <p:cNvSpPr>
            <a:spLocks noChangeArrowheads="1"/>
          </p:cNvSpPr>
          <p:nvPr/>
        </p:nvSpPr>
        <p:spPr bwMode="auto">
          <a:xfrm>
            <a:off x="4946650" y="51816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私有数据，月薪</a:t>
            </a:r>
          </a:p>
        </p:txBody>
      </p:sp>
      <p:sp>
        <p:nvSpPr>
          <p:cNvPr id="92168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2169" name="Rectangle 21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1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83" grpId="0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3190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3191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622597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5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HourWorker</a:t>
                </a:r>
              </a:p>
            </p:txBody>
          </p:sp>
          <p:sp>
            <p:nvSpPr>
              <p:cNvPr id="93197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93198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3192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3193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194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195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22604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753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HourlyWorker.h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HourlyWorker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HourlyWorker(const long, const char *, double=0.0,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~HourlyWorker(){}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setWage(double);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setHours(int);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 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wage;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hours;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93188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3189" name="Rectangle 17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604" grpId="0" autoUpdateAnimBg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4216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4217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623621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5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HourWorker</a:t>
                </a:r>
              </a:p>
            </p:txBody>
          </p:sp>
          <p:sp>
            <p:nvSpPr>
              <p:cNvPr id="94223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94224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4218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4219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220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221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4211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753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HourlyWorker.h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HourlyWorker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HourlyWorker(const long, const char *, double=0.0,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~HourlyWorker(){}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setWage(double);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setHours(int);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 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</a:t>
            </a:r>
            <a:r>
              <a:rPr lang="en-US" altLang="zh-CN" sz="1800" b="1">
                <a:solidFill>
                  <a:srgbClr val="0000FF"/>
                </a:solidFill>
              </a:rPr>
              <a:t>double wage;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double hours;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623629" name="Rectangle 13"/>
          <p:cNvSpPr>
            <a:spLocks noChangeArrowheads="1"/>
          </p:cNvSpPr>
          <p:nvPr/>
        </p:nvSpPr>
        <p:spPr bwMode="auto">
          <a:xfrm>
            <a:off x="2832100" y="50292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时薪</a:t>
            </a:r>
          </a:p>
        </p:txBody>
      </p:sp>
      <p:sp>
        <p:nvSpPr>
          <p:cNvPr id="623630" name="Rectangle 14"/>
          <p:cNvSpPr>
            <a:spLocks noChangeArrowheads="1"/>
          </p:cNvSpPr>
          <p:nvPr/>
        </p:nvSpPr>
        <p:spPr bwMode="auto">
          <a:xfrm>
            <a:off x="2832100" y="54244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工时</a:t>
            </a:r>
          </a:p>
        </p:txBody>
      </p:sp>
      <p:sp>
        <p:nvSpPr>
          <p:cNvPr id="94214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4215" name="Rectangle 18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3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3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3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3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3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3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3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3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29" grpId="0" autoUpdateAnimBg="0"/>
      <p:bldP spid="623630" grpId="0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5242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5243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624645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5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HourWorker</a:t>
                </a:r>
              </a:p>
            </p:txBody>
          </p:sp>
          <p:sp>
            <p:nvSpPr>
              <p:cNvPr id="95249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95250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5244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5245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46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47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5235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753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HourlyWorker.h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HourlyWorker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HourlyWorker(const long, const char *, double=0.0,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~HourlyWorker(){}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void setWage(double);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 void setHours(int);</a:t>
            </a:r>
            <a:r>
              <a:rPr lang="en-US" altLang="zh-CN" sz="1800"/>
              <a:t>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 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wage;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hours;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95236" name="Rectangle 13"/>
          <p:cNvSpPr>
            <a:spLocks noChangeArrowheads="1"/>
          </p:cNvSpPr>
          <p:nvPr/>
        </p:nvSpPr>
        <p:spPr bwMode="auto">
          <a:xfrm>
            <a:off x="2832100" y="50292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时薪</a:t>
            </a:r>
          </a:p>
        </p:txBody>
      </p:sp>
      <p:sp>
        <p:nvSpPr>
          <p:cNvPr id="95237" name="Rectangle 14"/>
          <p:cNvSpPr>
            <a:spLocks noChangeArrowheads="1"/>
          </p:cNvSpPr>
          <p:nvPr/>
        </p:nvSpPr>
        <p:spPr bwMode="auto">
          <a:xfrm>
            <a:off x="2832100" y="54244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工时</a:t>
            </a:r>
          </a:p>
        </p:txBody>
      </p:sp>
      <p:sp>
        <p:nvSpPr>
          <p:cNvPr id="624655" name="Rectangle 15"/>
          <p:cNvSpPr>
            <a:spLocks noChangeArrowheads="1"/>
          </p:cNvSpPr>
          <p:nvPr/>
        </p:nvSpPr>
        <p:spPr bwMode="auto">
          <a:xfrm>
            <a:off x="4660900" y="32908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置时薪</a:t>
            </a:r>
          </a:p>
        </p:txBody>
      </p:sp>
      <p:sp>
        <p:nvSpPr>
          <p:cNvPr id="624656" name="Rectangle 16"/>
          <p:cNvSpPr>
            <a:spLocks noChangeArrowheads="1"/>
          </p:cNvSpPr>
          <p:nvPr/>
        </p:nvSpPr>
        <p:spPr bwMode="auto">
          <a:xfrm>
            <a:off x="4660900" y="36147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置工时</a:t>
            </a:r>
          </a:p>
        </p:txBody>
      </p:sp>
      <p:sp>
        <p:nvSpPr>
          <p:cNvPr id="95240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5241" name="Rectangle 20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5" grpId="0" autoUpdateAnimBg="0"/>
      <p:bldP spid="624656" grpId="0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6268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6269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625669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5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FF99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HourWorker</a:t>
                </a:r>
              </a:p>
            </p:txBody>
          </p:sp>
          <p:sp>
            <p:nvSpPr>
              <p:cNvPr id="96275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96276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993D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PieceWorker</a:t>
                </a:r>
              </a:p>
            </p:txBody>
          </p:sp>
        </p:grpSp>
        <p:grpSp>
          <p:nvGrpSpPr>
            <p:cNvPr id="96270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6271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272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273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6259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753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HourlyWorker.h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HourlyWorker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HourlyWorker(const long, const char *, double=0.0,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~HourlyWorker(){}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setWage(double);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setHours(int);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double earnings() const; 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 </a:t>
            </a:r>
            <a:r>
              <a:rPr lang="en-US" altLang="zh-CN" sz="1800" b="1" i="1">
                <a:solidFill>
                  <a:srgbClr val="0000FF"/>
                </a:solidFill>
              </a:rPr>
              <a:t>virtual</a:t>
            </a:r>
            <a:r>
              <a:rPr lang="en-US" altLang="zh-CN" sz="1800" b="1">
                <a:solidFill>
                  <a:srgbClr val="0000FF"/>
                </a:solidFill>
              </a:rPr>
              <a:t> void print() const;</a:t>
            </a:r>
            <a:r>
              <a:rPr lang="en-US" altLang="zh-CN" sz="1800"/>
              <a:t>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wage;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double hours;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96260" name="Rectangle 13"/>
          <p:cNvSpPr>
            <a:spLocks noChangeArrowheads="1"/>
          </p:cNvSpPr>
          <p:nvPr/>
        </p:nvSpPr>
        <p:spPr bwMode="auto">
          <a:xfrm>
            <a:off x="4660900" y="32908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置时薪</a:t>
            </a:r>
          </a:p>
        </p:txBody>
      </p:sp>
      <p:sp>
        <p:nvSpPr>
          <p:cNvPr id="96261" name="Rectangle 14"/>
          <p:cNvSpPr>
            <a:spLocks noChangeArrowheads="1"/>
          </p:cNvSpPr>
          <p:nvPr/>
        </p:nvSpPr>
        <p:spPr bwMode="auto">
          <a:xfrm>
            <a:off x="4660900" y="36147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置工时</a:t>
            </a:r>
          </a:p>
        </p:txBody>
      </p:sp>
      <p:sp>
        <p:nvSpPr>
          <p:cNvPr id="625679" name="Rectangle 15"/>
          <p:cNvSpPr>
            <a:spLocks noChangeArrowheads="1"/>
          </p:cNvSpPr>
          <p:nvPr/>
        </p:nvSpPr>
        <p:spPr bwMode="auto">
          <a:xfrm>
            <a:off x="4660900" y="4343400"/>
            <a:ext cx="196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输出计时工月薪</a:t>
            </a:r>
          </a:p>
        </p:txBody>
      </p:sp>
      <p:sp>
        <p:nvSpPr>
          <p:cNvPr id="625680" name="Rectangle 16"/>
          <p:cNvSpPr>
            <a:spLocks noChangeArrowheads="1"/>
          </p:cNvSpPr>
          <p:nvPr/>
        </p:nvSpPr>
        <p:spPr bwMode="auto">
          <a:xfrm>
            <a:off x="4660900" y="3962400"/>
            <a:ext cx="196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计算计时工月薪</a:t>
            </a:r>
          </a:p>
        </p:txBody>
      </p:sp>
      <p:sp>
        <p:nvSpPr>
          <p:cNvPr id="96264" name="Rectangle 17"/>
          <p:cNvSpPr>
            <a:spLocks noChangeArrowheads="1"/>
          </p:cNvSpPr>
          <p:nvPr/>
        </p:nvSpPr>
        <p:spPr bwMode="auto">
          <a:xfrm>
            <a:off x="2832100" y="5029200"/>
            <a:ext cx="82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时薪</a:t>
            </a:r>
          </a:p>
        </p:txBody>
      </p:sp>
      <p:sp>
        <p:nvSpPr>
          <p:cNvPr id="96265" name="Rectangle 18"/>
          <p:cNvSpPr>
            <a:spLocks noChangeArrowheads="1"/>
          </p:cNvSpPr>
          <p:nvPr/>
        </p:nvSpPr>
        <p:spPr bwMode="auto">
          <a:xfrm>
            <a:off x="2832100" y="5424488"/>
            <a:ext cx="82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工时</a:t>
            </a:r>
          </a:p>
        </p:txBody>
      </p:sp>
      <p:sp>
        <p:nvSpPr>
          <p:cNvPr id="96266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6267" name="Rectangle 22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5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5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5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79" grpId="0" autoUpdateAnimBg="0"/>
      <p:bldP spid="625680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7286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7287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7292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97293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626695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PieceWorker</a:t>
                </a:r>
              </a:p>
            </p:txBody>
          </p:sp>
        </p:grpSp>
        <p:grpSp>
          <p:nvGrpSpPr>
            <p:cNvPr id="97288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7289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290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291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26700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372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PieceWorker.h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PieceWorker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PieceWorker(const long , const char *, double 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~PieceWorker()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 ( double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setQuantity ( int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double wagePerPiece;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int quantity;	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97284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7285" name="Rectangle 16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00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8312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8313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8318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98319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627719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PieceWorker</a:t>
                </a:r>
              </a:p>
            </p:txBody>
          </p:sp>
        </p:grpSp>
        <p:grpSp>
          <p:nvGrpSpPr>
            <p:cNvPr id="98314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8315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316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317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8307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372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PieceWorker.h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PieceWorker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PieceWorker(const long , const char *, double 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~PieceWorker()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setWage ( double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void setQuantity ( int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double wagePerPiece;	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 int quantity;</a:t>
            </a:r>
            <a:r>
              <a:rPr lang="en-US" altLang="zh-CN" sz="1800"/>
              <a:t>	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627725" name="Rectangle 13"/>
          <p:cNvSpPr>
            <a:spLocks noChangeArrowheads="1"/>
          </p:cNvSpPr>
          <p:nvPr/>
        </p:nvSpPr>
        <p:spPr bwMode="auto">
          <a:xfrm>
            <a:off x="4660900" y="5043488"/>
            <a:ext cx="1739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每件工件薪金</a:t>
            </a:r>
          </a:p>
        </p:txBody>
      </p:sp>
      <p:sp>
        <p:nvSpPr>
          <p:cNvPr id="627726" name="Rectangle 14"/>
          <p:cNvSpPr>
            <a:spLocks noChangeArrowheads="1"/>
          </p:cNvSpPr>
          <p:nvPr/>
        </p:nvSpPr>
        <p:spPr bwMode="auto">
          <a:xfrm>
            <a:off x="4660900" y="54244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工件数</a:t>
            </a:r>
          </a:p>
        </p:txBody>
      </p:sp>
      <p:sp>
        <p:nvSpPr>
          <p:cNvPr id="98310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8311" name="Rectangle 18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7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7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7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7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25" grpId="0" autoUpdateAnimBg="0"/>
      <p:bldP spid="627726" grpId="0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3717925" y="457200"/>
            <a:ext cx="5197475" cy="1587500"/>
            <a:chOff x="852" y="1968"/>
            <a:chExt cx="4092" cy="1248"/>
          </a:xfrm>
        </p:grpSpPr>
        <p:sp>
          <p:nvSpPr>
            <p:cNvPr id="99338" name="Rectangle 3"/>
            <p:cNvSpPr>
              <a:spLocks noChangeArrowheads="1"/>
            </p:cNvSpPr>
            <p:nvPr/>
          </p:nvSpPr>
          <p:spPr bwMode="auto">
            <a:xfrm>
              <a:off x="2326" y="1968"/>
              <a:ext cx="1134" cy="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prstShdw prst="shdw17" dist="53882" dir="2700000">
                <a:srgbClr val="999999"/>
              </a:prstShdw>
            </a:effectLst>
          </p:spPr>
          <p:txBody>
            <a:bodyPr wrap="none" anchor="ctr"/>
            <a:lstStyle/>
            <a:p>
              <a:r>
                <a:rPr lang="en-US" altLang="zh-CN" sz="1800">
                  <a:solidFill>
                    <a:srgbClr val="C0C0C0"/>
                  </a:solidFill>
                </a:rPr>
                <a:t>Employee</a:t>
              </a:r>
            </a:p>
          </p:txBody>
        </p:sp>
        <p:grpSp>
          <p:nvGrpSpPr>
            <p:cNvPr id="99339" name="Group 4"/>
            <p:cNvGrpSpPr>
              <a:grpSpLocks/>
            </p:cNvGrpSpPr>
            <p:nvPr/>
          </p:nvGrpSpPr>
          <p:grpSpPr bwMode="auto">
            <a:xfrm>
              <a:off x="852" y="2928"/>
              <a:ext cx="4092" cy="288"/>
              <a:chOff x="852" y="2640"/>
              <a:chExt cx="4092" cy="288"/>
            </a:xfrm>
          </p:grpSpPr>
          <p:sp>
            <p:nvSpPr>
              <p:cNvPr id="99344" name="Rectangle 5"/>
              <p:cNvSpPr>
                <a:spLocks noChangeArrowheads="1"/>
              </p:cNvSpPr>
              <p:nvPr/>
            </p:nvSpPr>
            <p:spPr bwMode="auto">
              <a:xfrm>
                <a:off x="2331" y="2640"/>
                <a:ext cx="1134" cy="288"/>
              </a:xfrm>
              <a:prstGeom prst="rect">
                <a:avLst/>
              </a:prstGeom>
              <a:solidFill>
                <a:srgbClr val="99FF99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5C995C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>
                    <a:solidFill>
                      <a:srgbClr val="C0C0C0"/>
                    </a:solidFill>
                  </a:rPr>
                  <a:t>HourWorker</a:t>
                </a:r>
              </a:p>
            </p:txBody>
          </p:sp>
          <p:sp>
            <p:nvSpPr>
              <p:cNvPr id="99345" name="Rectangle 6"/>
              <p:cNvSpPr>
                <a:spLocks noChangeArrowheads="1"/>
              </p:cNvSpPr>
              <p:nvPr/>
            </p:nvSpPr>
            <p:spPr bwMode="auto">
              <a:xfrm>
                <a:off x="852" y="2640"/>
                <a:ext cx="1134" cy="288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995C99"/>
                </a:prstShdw>
              </a:effectLst>
            </p:spPr>
            <p:txBody>
              <a:bodyPr wrap="none" anchor="ctr"/>
              <a:lstStyle/>
              <a:p>
                <a:r>
                  <a:rPr lang="en-US" altLang="zh-CN" sz="1800" b="1">
                    <a:solidFill>
                      <a:srgbClr val="C0C0C0"/>
                    </a:solidFill>
                  </a:rPr>
                  <a:t>Manager</a:t>
                </a:r>
              </a:p>
            </p:txBody>
          </p:sp>
          <p:sp>
            <p:nvSpPr>
              <p:cNvPr id="628743" name="Rectangle 7"/>
              <p:cNvSpPr>
                <a:spLocks noChangeArrowheads="1"/>
              </p:cNvSpPr>
              <p:nvPr/>
            </p:nvSpPr>
            <p:spPr bwMode="auto">
              <a:xfrm>
                <a:off x="3810" y="2640"/>
                <a:ext cx="1134" cy="288"/>
              </a:xfrm>
              <a:prstGeom prst="rect">
                <a:avLst/>
              </a:prstGeom>
              <a:solidFill>
                <a:srgbClr val="FFFF66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53882" dir="2700000">
                  <a:srgbClr val="FFFF66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CN" sz="1800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PieceWorker</a:t>
                </a:r>
              </a:p>
            </p:txBody>
          </p:sp>
        </p:grpSp>
        <p:grpSp>
          <p:nvGrpSpPr>
            <p:cNvPr id="99340" name="Group 8"/>
            <p:cNvGrpSpPr>
              <a:grpSpLocks/>
            </p:cNvGrpSpPr>
            <p:nvPr/>
          </p:nvGrpSpPr>
          <p:grpSpPr bwMode="auto">
            <a:xfrm>
              <a:off x="1440" y="2256"/>
              <a:ext cx="2880" cy="672"/>
              <a:chOff x="1440" y="1968"/>
              <a:chExt cx="2880" cy="672"/>
            </a:xfrm>
          </p:grpSpPr>
          <p:sp>
            <p:nvSpPr>
              <p:cNvPr id="99341" name="Line 9"/>
              <p:cNvSpPr>
                <a:spLocks noChangeShapeType="1"/>
              </p:cNvSpPr>
              <p:nvPr/>
            </p:nvSpPr>
            <p:spPr bwMode="auto">
              <a:xfrm flipV="1">
                <a:off x="2880" y="1968"/>
                <a:ext cx="0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342" name="Line 10"/>
              <p:cNvSpPr>
                <a:spLocks noChangeShapeType="1"/>
              </p:cNvSpPr>
              <p:nvPr/>
            </p:nvSpPr>
            <p:spPr bwMode="auto">
              <a:xfrm flipV="1">
                <a:off x="1440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343" name="Line 11"/>
              <p:cNvSpPr>
                <a:spLocks noChangeShapeType="1"/>
              </p:cNvSpPr>
              <p:nvPr/>
            </p:nvSpPr>
            <p:spPr bwMode="auto">
              <a:xfrm flipH="1" flipV="1">
                <a:off x="2976" y="1968"/>
                <a:ext cx="1344" cy="672"/>
              </a:xfrm>
              <a:prstGeom prst="line">
                <a:avLst/>
              </a:prstGeom>
              <a:noFill/>
              <a:ln w="19050">
                <a:solidFill>
                  <a:srgbClr val="777777"/>
                </a:solidFill>
                <a:round/>
                <a:headEnd/>
                <a:tailEnd type="stealth" w="lg" len="lg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99331" name="Text Box 12"/>
          <p:cNvSpPr txBox="1">
            <a:spLocks noChangeArrowheads="1"/>
          </p:cNvSpPr>
          <p:nvPr/>
        </p:nvSpPr>
        <p:spPr bwMode="auto">
          <a:xfrm>
            <a:off x="625475" y="1371600"/>
            <a:ext cx="6137275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/>
              <a:t>// PieceWorker.h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class PieceWorker : public Employee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{ public: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PieceWorker(const long , const char *, double =0.0, int =0 );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~PieceWorker() { }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void setWage ( double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    void setQuantity ( int ) ;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double earnings()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virtual void print() const;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private: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double wagePerPiece;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       int quantity;			</a:t>
            </a:r>
          </a:p>
          <a:p>
            <a:pPr algn="l">
              <a:lnSpc>
                <a:spcPct val="130000"/>
              </a:lnSpc>
            </a:pPr>
            <a:r>
              <a:rPr lang="en-US" altLang="zh-CN" sz="1800"/>
              <a:t>};</a:t>
            </a:r>
          </a:p>
        </p:txBody>
      </p:sp>
      <p:sp>
        <p:nvSpPr>
          <p:cNvPr id="628749" name="Rectangle 13"/>
          <p:cNvSpPr>
            <a:spLocks noChangeArrowheads="1"/>
          </p:cNvSpPr>
          <p:nvPr/>
        </p:nvSpPr>
        <p:spPr bwMode="auto">
          <a:xfrm>
            <a:off x="4660900" y="3276600"/>
            <a:ext cx="196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置每件工件薪金</a:t>
            </a:r>
          </a:p>
        </p:txBody>
      </p:sp>
      <p:sp>
        <p:nvSpPr>
          <p:cNvPr id="628750" name="Rectangle 14"/>
          <p:cNvSpPr>
            <a:spLocks noChangeArrowheads="1"/>
          </p:cNvSpPr>
          <p:nvPr/>
        </p:nvSpPr>
        <p:spPr bwMode="auto">
          <a:xfrm>
            <a:off x="4660900" y="3632200"/>
            <a:ext cx="128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置工件数</a:t>
            </a:r>
          </a:p>
        </p:txBody>
      </p:sp>
      <p:sp>
        <p:nvSpPr>
          <p:cNvPr id="99334" name="Rectangle 15"/>
          <p:cNvSpPr>
            <a:spLocks noChangeArrowheads="1"/>
          </p:cNvSpPr>
          <p:nvPr/>
        </p:nvSpPr>
        <p:spPr bwMode="auto">
          <a:xfrm>
            <a:off x="4660900" y="5043488"/>
            <a:ext cx="1739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每件工件薪金</a:t>
            </a:r>
          </a:p>
        </p:txBody>
      </p:sp>
      <p:sp>
        <p:nvSpPr>
          <p:cNvPr id="99335" name="Rectangle 16"/>
          <p:cNvSpPr>
            <a:spLocks noChangeArrowheads="1"/>
          </p:cNvSpPr>
          <p:nvPr/>
        </p:nvSpPr>
        <p:spPr bwMode="auto">
          <a:xfrm>
            <a:off x="4660900" y="542448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工件数</a:t>
            </a:r>
          </a:p>
        </p:txBody>
      </p:sp>
      <p:sp>
        <p:nvSpPr>
          <p:cNvPr id="99336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7162800" y="152400"/>
            <a:ext cx="1981200" cy="228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zh-CN" smtClean="0">
                <a:latin typeface="宋体" pitchFamily="2" charset="-122"/>
              </a:rPr>
              <a:t>9.5.1  </a:t>
            </a:r>
            <a:r>
              <a:rPr lang="zh-CN" altLang="en-US" smtClean="0">
                <a:latin typeface="宋体" pitchFamily="2" charset="-122"/>
              </a:rPr>
              <a:t>一个实例</a:t>
            </a:r>
            <a:endParaRPr lang="zh-CN" altLang="en-US" smtClean="0"/>
          </a:p>
        </p:txBody>
      </p:sp>
      <p:sp>
        <p:nvSpPr>
          <p:cNvPr id="99337" name="Rectangle 20"/>
          <p:cNvSpPr>
            <a:spLocks noChangeArrowheads="1"/>
          </p:cNvSpPr>
          <p:nvPr/>
        </p:nvSpPr>
        <p:spPr bwMode="auto">
          <a:xfrm>
            <a:off x="304800" y="304800"/>
            <a:ext cx="259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楷体_GB2312" pitchFamily="49" charset="-122"/>
              </a:rPr>
              <a:t>9-8  </a:t>
            </a:r>
            <a:r>
              <a:rPr lang="zh-CN" altLang="en-US" sz="2000" b="1" i="1">
                <a:solidFill>
                  <a:srgbClr val="008000"/>
                </a:solidFill>
                <a:latin typeface="楷体_GB2312" pitchFamily="49" charset="-122"/>
              </a:rPr>
              <a:t>计算雇员工资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8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8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8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8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8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8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49" grpId="0" autoUpdateAnimBg="0"/>
      <p:bldP spid="628750" grpId="0" autoUpdateAnimBg="0"/>
    </p:bldLst>
  </p:timing>
</p:sld>
</file>

<file path=ppt/theme/theme1.xml><?xml version="1.0" encoding="utf-8"?>
<a:theme xmlns:a="http://schemas.openxmlformats.org/drawingml/2006/main" name="Strategic">
  <a:themeElements>
    <a:clrScheme name="Strategic 2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3300"/>
      </a:hlink>
      <a:folHlink>
        <a:srgbClr val="339933"/>
      </a:folHlink>
    </a:clrScheme>
    <a:fontScheme name="Strategic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Strategic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E9E2B6"/>
    </a:lt1>
    <a:dk2>
      <a:srgbClr val="996600"/>
    </a:dk2>
    <a:lt2>
      <a:srgbClr val="786950"/>
    </a:lt2>
    <a:accent1>
      <a:srgbClr val="727DE0"/>
    </a:accent1>
    <a:accent2>
      <a:srgbClr val="D54F41"/>
    </a:accent2>
    <a:accent3>
      <a:srgbClr val="F2EED7"/>
    </a:accent3>
    <a:accent4>
      <a:srgbClr val="000000"/>
    </a:accent4>
    <a:accent5>
      <a:srgbClr val="BCBFED"/>
    </a:accent5>
    <a:accent6>
      <a:srgbClr val="C1473A"/>
    </a:accent6>
    <a:hlink>
      <a:srgbClr val="FFFFFF"/>
    </a:hlink>
    <a:folHlink>
      <a:srgbClr val="FAEB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6259</TotalTime>
  <Words>17234</Words>
  <Application>Microsoft Office PowerPoint</Application>
  <PresentationFormat>全屏显示(4:3)</PresentationFormat>
  <Paragraphs>2801</Paragraphs>
  <Slides>114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114</vt:i4>
      </vt:variant>
    </vt:vector>
  </HeadingPairs>
  <TitlesOfParts>
    <vt:vector size="117" baseType="lpstr">
      <vt:lpstr>Strategic</vt:lpstr>
      <vt:lpstr>BMP 图象</vt:lpstr>
      <vt:lpstr>位图图像</vt:lpstr>
      <vt:lpstr>第9章  虚函数与多态性</vt:lpstr>
      <vt:lpstr>第9章  虚函数与多态性</vt:lpstr>
      <vt:lpstr>9.1  静态联编</vt:lpstr>
      <vt:lpstr>9.1  静态联编</vt:lpstr>
      <vt:lpstr>9.1  静态联编</vt:lpstr>
      <vt:lpstr>9.1  静态联编</vt:lpstr>
      <vt:lpstr>9.1  静态联编</vt:lpstr>
      <vt:lpstr>幻灯片 8</vt:lpstr>
      <vt:lpstr>9.2  类指针的关系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9.2.1  基类指针引用派生类对象</vt:lpstr>
      <vt:lpstr>9.2.2  派生类指针引用基类对象</vt:lpstr>
      <vt:lpstr>9.2.2  派生类指针引用基类对象</vt:lpstr>
      <vt:lpstr>9.2.2  派生类指针引用基类对象</vt:lpstr>
      <vt:lpstr>9.2.2  派生类指针引用基类对象</vt:lpstr>
      <vt:lpstr>9.2.2  派生类指针引用基类对象</vt:lpstr>
      <vt:lpstr>幻灯片 25</vt:lpstr>
      <vt:lpstr>9.3  虚函数和动态联编 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9.3.1  虚函数和基类指针</vt:lpstr>
      <vt:lpstr>9.3.2  虚函数的重载特性</vt:lpstr>
      <vt:lpstr>9.3.2  虚函数的重载特性</vt:lpstr>
      <vt:lpstr>9.3.3  虚析构函数</vt:lpstr>
      <vt:lpstr>9.3.3  虚析构函数</vt:lpstr>
      <vt:lpstr>9.3.3  虚析构函数</vt:lpstr>
      <vt:lpstr>9.3.3  虚析构函数</vt:lpstr>
      <vt:lpstr>9.3.3  虚析构函数</vt:lpstr>
      <vt:lpstr>9.3.3  虚析构函数</vt:lpstr>
      <vt:lpstr>9.3.3  虚析构函数</vt:lpstr>
      <vt:lpstr>9.3.3  虚析构函数</vt:lpstr>
      <vt:lpstr>9.3.3  虚析构函数</vt:lpstr>
      <vt:lpstr>幻灯片 68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9.4  纯虚函数和抽象类</vt:lpstr>
      <vt:lpstr>幻灯片 81</vt:lpstr>
      <vt:lpstr>9.5  虚函数与多态的应用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9.5.1  一个实例</vt:lpstr>
      <vt:lpstr>9.5.2  异质链表</vt:lpstr>
      <vt:lpstr>9.5.2  异质链表</vt:lpstr>
      <vt:lpstr>9.5.2  异质链表</vt:lpstr>
      <vt:lpstr>9.5.2  异质链表</vt:lpstr>
      <vt:lpstr>9.5.2  异质链表</vt:lpstr>
      <vt:lpstr>9.5.2  异质链表</vt:lpstr>
      <vt:lpstr>9.5.2  异质链表</vt:lpstr>
      <vt:lpstr>9.5.2  异质链表</vt:lpstr>
      <vt:lpstr>9.5.2  异质链表</vt:lpstr>
      <vt:lpstr>9.5.2  异质链表</vt:lpstr>
      <vt:lpstr>幻灯片 112</vt:lpstr>
      <vt:lpstr>小结</vt:lpstr>
      <vt:lpstr>幻灯片 114</vt:lpstr>
    </vt:vector>
  </TitlesOfParts>
  <Company>zhou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zhouairu</dc:creator>
  <cp:lastModifiedBy>wwuhnwu01</cp:lastModifiedBy>
  <cp:revision>179</cp:revision>
  <dcterms:created xsi:type="dcterms:W3CDTF">2002-08-30T17:00:15Z</dcterms:created>
  <dcterms:modified xsi:type="dcterms:W3CDTF">2020-11-01T06:24:12Z</dcterms:modified>
</cp:coreProperties>
</file>